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1" r:id="rId1"/>
  </p:sldMasterIdLst>
  <p:notesMasterIdLst>
    <p:notesMasterId r:id="rId49"/>
  </p:notesMasterIdLst>
  <p:sldIdLst>
    <p:sldId id="271" r:id="rId2"/>
    <p:sldId id="274" r:id="rId3"/>
    <p:sldId id="275" r:id="rId4"/>
    <p:sldId id="276" r:id="rId5"/>
    <p:sldId id="277" r:id="rId6"/>
    <p:sldId id="278" r:id="rId7"/>
    <p:sldId id="280" r:id="rId8"/>
    <p:sldId id="281" r:id="rId9"/>
    <p:sldId id="282" r:id="rId10"/>
    <p:sldId id="283" r:id="rId11"/>
    <p:sldId id="284" r:id="rId12"/>
    <p:sldId id="286" r:id="rId13"/>
    <p:sldId id="314" r:id="rId14"/>
    <p:sldId id="313" r:id="rId15"/>
    <p:sldId id="312" r:id="rId16"/>
    <p:sldId id="265" r:id="rId17"/>
    <p:sldId id="269" r:id="rId18"/>
    <p:sldId id="270" r:id="rId19"/>
    <p:sldId id="256" r:id="rId20"/>
    <p:sldId id="289" r:id="rId21"/>
    <p:sldId id="260" r:id="rId22"/>
    <p:sldId id="259" r:id="rId23"/>
    <p:sldId id="261" r:id="rId24"/>
    <p:sldId id="290" r:id="rId25"/>
    <p:sldId id="287" r:id="rId26"/>
    <p:sldId id="262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-14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sing\Dropbox\2014%20q4\trading%20volum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sing\Dropbox\2014%20q4\transaction%20in%20us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sing\Dropbox\2014%20q4\VC%20analysi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sing\Dropbox\2014%20q4\140620_Adoption%20Dashboard%20Dat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sing\Dropbox\2014%20q4\140620_Adoption%20Dashboard%20Dat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F:\Uni\bitcoin\state%20of%20bitcoin\altcoin%20and%20new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8819844975734"/>
          <c:y val="0.134253879760762"/>
          <c:w val="0.821180155024266"/>
          <c:h val="0.746612432654914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'Pie Chart'!$O$2</c:f>
              <c:strCache>
                <c:ptCount val="1"/>
                <c:pt idx="0">
                  <c:v>Total trading volume</c:v>
                </c:pt>
              </c:strCache>
            </c:strRef>
          </c:tx>
          <c:invertIfNegative val="0"/>
          <c:dLbls>
            <c:numFmt formatCode="#,##0;[Red]\-#,##0" sourceLinked="0"/>
            <c:txPr>
              <a:bodyPr/>
              <a:lstStyle/>
              <a:p>
                <a:pPr>
                  <a:defRPr lang="en-US" sz="1200">
                    <a:latin typeface="Proxima Nova Regular"/>
                    <a:cs typeface="Proxima Nova Regular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Lit>
              <c:formatCode>General</c:formatCode>
              <c:ptCount val="2"/>
              <c:pt idx="0">
                <c:v>2013.0</c:v>
              </c:pt>
              <c:pt idx="1">
                <c:v>2014.0</c:v>
              </c:pt>
            </c:numLit>
          </c:cat>
          <c:val>
            <c:numRef>
              <c:f>'Pie Chart'!$P$2:$Q$2</c:f>
              <c:numCache>
                <c:formatCode>General</c:formatCode>
                <c:ptCount val="2"/>
                <c:pt idx="0">
                  <c:v>5.10365645860439E7</c:v>
                </c:pt>
                <c:pt idx="1">
                  <c:v>7.97553945916765E7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6190568"/>
        <c:axId val="-2086187496"/>
      </c:barChart>
      <c:catAx>
        <c:axId val="-2086190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 sz="1400">
                <a:latin typeface="Proxima Nova Regular"/>
                <a:cs typeface="Proxima Nova Regular"/>
              </a:defRPr>
            </a:pPr>
            <a:endParaRPr lang="en-US"/>
          </a:p>
        </c:txPr>
        <c:crossAx val="-2086187496"/>
        <c:crosses val="autoZero"/>
        <c:auto val="1"/>
        <c:lblAlgn val="ctr"/>
        <c:lblOffset val="100"/>
        <c:noMultiLvlLbl val="0"/>
      </c:catAx>
      <c:valAx>
        <c:axId val="-2086187496"/>
        <c:scaling>
          <c:orientation val="minMax"/>
        </c:scaling>
        <c:delete val="0"/>
        <c:axPos val="l"/>
        <c:majorGridlines/>
        <c:numFmt formatCode="#,##0;[Red]\-#,##0" sourceLinked="0"/>
        <c:majorTickMark val="out"/>
        <c:minorTickMark val="none"/>
        <c:tickLblPos val="nextTo"/>
        <c:txPr>
          <a:bodyPr/>
          <a:lstStyle/>
          <a:p>
            <a:pPr>
              <a:defRPr lang="en-US" sz="1400">
                <a:latin typeface="Proxima Nova Regular"/>
                <a:cs typeface="Proxima Nova Regular"/>
              </a:defRPr>
            </a:pPr>
            <a:endParaRPr lang="en-US"/>
          </a:p>
        </c:txPr>
        <c:crossAx val="-2086190568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0.0323266112339718"/>
                <c:y val="0.0384932693265218"/>
              </c:manualLayout>
            </c:layout>
            <c:tx>
              <c:rich>
                <a:bodyPr rot="0" vert="horz"/>
                <a:lstStyle/>
                <a:p>
                  <a:pPr>
                    <a:defRPr/>
                  </a:pPr>
                  <a:r>
                    <a:rPr lang="en-GB" altLang="zh-CN" sz="1400" b="0" dirty="0" smtClean="0">
                      <a:latin typeface="Proxima Nova"/>
                    </a:rPr>
                    <a:t>Millions</a:t>
                  </a:r>
                  <a:endParaRPr lang="zh-CN" altLang="en-US" sz="1400" b="0" dirty="0">
                    <a:latin typeface="Proxima Nova"/>
                  </a:endParaRPr>
                </a:p>
              </c:rich>
            </c:tx>
          </c:dispUnitsLbl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7116765167309"/>
          <c:y val="0.0951132706990039"/>
          <c:w val="0.803052242246451"/>
          <c:h val="0.7795846774681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1B91B"/>
            </a:solidFill>
          </c:spPr>
          <c:invertIfNegative val="0"/>
          <c:dLbls>
            <c:dLbl>
              <c:idx val="0"/>
              <c:numFmt formatCode="&quot;$&quot;#,##0" sourceLinked="0"/>
              <c:spPr/>
              <c:txPr>
                <a:bodyPr/>
                <a:lstStyle/>
                <a:p>
                  <a:pPr>
                    <a:defRPr lang="en-US" sz="1400">
                      <a:latin typeface="Proxima Nova Regular"/>
                      <a:cs typeface="Proxima Nova Regular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00542381683386187"/>
                  <c:y val="0.00640945409619631"/>
                </c:manualLayout>
              </c:layout>
              <c:numFmt formatCode="&quot;$&quot;#,##0" sourceLinked="0"/>
              <c:spPr/>
              <c:txPr>
                <a:bodyPr/>
                <a:lstStyle/>
                <a:p>
                  <a:pPr>
                    <a:defRPr lang="en-US" sz="1400">
                      <a:latin typeface="Proxima Nova Regular"/>
                      <a:cs typeface="Proxima Nova Regular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&quot;$&quot;#,##0" sourceLinked="0"/>
            <c:txPr>
              <a:bodyPr/>
              <a:lstStyle/>
              <a:p>
                <a:pPr>
                  <a:defRPr lang="en-US"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Lit>
              <c:formatCode>General</c:formatCode>
              <c:ptCount val="2"/>
              <c:pt idx="0">
                <c:v>2013.0</c:v>
              </c:pt>
              <c:pt idx="1">
                <c:v>2014.0</c:v>
              </c:pt>
            </c:numLit>
          </c:cat>
          <c:val>
            <c:numRef>
              <c:f>Sheet1!$D$1:$D$2</c:f>
              <c:numCache>
                <c:formatCode>General</c:formatCode>
                <c:ptCount val="2"/>
                <c:pt idx="0">
                  <c:v>1.4765863042E10</c:v>
                </c:pt>
                <c:pt idx="1">
                  <c:v>2.3161018313E10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6424664"/>
        <c:axId val="-2086421368"/>
      </c:barChart>
      <c:catAx>
        <c:axId val="-20864246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 sz="1400">
                <a:latin typeface="Proxima Nova Regular"/>
                <a:cs typeface="Proxima Nova Regular"/>
              </a:defRPr>
            </a:pPr>
            <a:endParaRPr lang="en-US"/>
          </a:p>
        </c:txPr>
        <c:crossAx val="-2086421368"/>
        <c:crosses val="autoZero"/>
        <c:auto val="1"/>
        <c:lblAlgn val="ctr"/>
        <c:lblOffset val="100"/>
        <c:noMultiLvlLbl val="0"/>
      </c:catAx>
      <c:valAx>
        <c:axId val="-2086421368"/>
        <c:scaling>
          <c:orientation val="minMax"/>
        </c:scaling>
        <c:delete val="0"/>
        <c:axPos val="l"/>
        <c:majorGridlines/>
        <c:numFmt formatCode="&quot;$&quot;#,##0" sourceLinked="0"/>
        <c:majorTickMark val="out"/>
        <c:minorTickMark val="none"/>
        <c:tickLblPos val="nextTo"/>
        <c:txPr>
          <a:bodyPr/>
          <a:lstStyle/>
          <a:p>
            <a:pPr>
              <a:defRPr lang="en-US" sz="1400">
                <a:latin typeface="Proxima Nova Regular"/>
                <a:cs typeface="Proxima Nova Regular"/>
              </a:defRPr>
            </a:pPr>
            <a:endParaRPr lang="en-US"/>
          </a:p>
        </c:txPr>
        <c:crossAx val="-2086424664"/>
        <c:crosses val="autoZero"/>
        <c:crossBetween val="between"/>
        <c:dispUnits>
          <c:builtInUnit val="billions"/>
          <c:dispUnitsLbl>
            <c:layout>
              <c:manualLayout>
                <c:xMode val="edge"/>
                <c:yMode val="edge"/>
                <c:x val="0.0298309925862403"/>
                <c:y val="0.00217618630415736"/>
              </c:manualLayout>
            </c:layout>
            <c:tx>
              <c:rich>
                <a:bodyPr rot="0" vert="horz"/>
                <a:lstStyle/>
                <a:p>
                  <a:pPr>
                    <a:defRPr/>
                  </a:pPr>
                  <a:r>
                    <a:rPr lang="en-GB" altLang="zh-CN" sz="1400" b="0" dirty="0" smtClean="0">
                      <a:latin typeface="Proxima Nova"/>
                    </a:rPr>
                    <a:t>Billions</a:t>
                  </a:r>
                  <a:endParaRPr lang="zh-CN" altLang="en-US" sz="1400" b="0" dirty="0">
                    <a:latin typeface="Proxima Nova"/>
                  </a:endParaRPr>
                </a:p>
              </c:rich>
            </c:tx>
          </c:dispUnitsLbl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>
                <a:latin typeface="Proxima Nova"/>
              </a:defRPr>
            </a:pPr>
            <a:r>
              <a:rPr lang="en-US" b="0" dirty="0" err="1">
                <a:latin typeface="Proxima Nova"/>
              </a:rPr>
              <a:t>Bitcoin</a:t>
            </a:r>
            <a:r>
              <a:rPr lang="en-US" b="0" dirty="0">
                <a:latin typeface="Proxima Nova"/>
              </a:rPr>
              <a:t> </a:t>
            </a:r>
            <a:r>
              <a:rPr lang="en-US" b="0" dirty="0" smtClean="0">
                <a:latin typeface="Proxima Nova"/>
              </a:rPr>
              <a:t>vs. </a:t>
            </a:r>
            <a:r>
              <a:rPr lang="en-US" b="0" dirty="0">
                <a:latin typeface="Proxima Nova"/>
              </a:rPr>
              <a:t>Early Internet VC Investment </a:t>
            </a:r>
            <a:r>
              <a:rPr lang="en-US" b="0" dirty="0" smtClean="0">
                <a:latin typeface="Proxima Nova"/>
              </a:rPr>
              <a:t>($m)</a:t>
            </a:r>
            <a:endParaRPr lang="zh-CN" b="0" dirty="0">
              <a:latin typeface="Proxima Nova"/>
            </a:endParaRP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$</a:t>
                    </a:r>
                    <a:r>
                      <a:rPr lang="en-US" smtClean="0"/>
                      <a:t>95.8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$</a:t>
                    </a:r>
                    <a:r>
                      <a:rPr lang="en-US" smtClean="0"/>
                      <a:t>334.8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[$$-1004]#,##0.0;[Red][$$-1004]#,##0.0" sourceLinked="0"/>
            <c:spPr>
              <a:solidFill>
                <a:schemeClr val="bg1"/>
              </a:solidFill>
            </c:spPr>
            <c:txPr>
              <a:bodyPr/>
              <a:lstStyle/>
              <a:p>
                <a:pPr>
                  <a:defRPr lang="en-US" sz="1400">
                    <a:latin typeface="Proxima Nova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'Internet comparison'!$A$2:$A$4</c:f>
              <c:strCache>
                <c:ptCount val="3"/>
                <c:pt idx="0">
                  <c:v>2013 Bitcoin</c:v>
                </c:pt>
                <c:pt idx="1">
                  <c:v>2014 Bitcoin</c:v>
                </c:pt>
                <c:pt idx="2">
                  <c:v>1995 Internet*</c:v>
                </c:pt>
              </c:strCache>
            </c:strRef>
          </c:cat>
          <c:val>
            <c:numRef>
              <c:f>'Internet comparison'!$B$2:$B$4</c:f>
              <c:numCache>
                <c:formatCode>\$#,##0_);[Red]\(\$#,##0\)</c:formatCode>
                <c:ptCount val="3"/>
                <c:pt idx="0">
                  <c:v>95.71000000000002</c:v>
                </c:pt>
                <c:pt idx="1">
                  <c:v>332.61</c:v>
                </c:pt>
                <c:pt idx="2" formatCode="\$#,##0.00_);[Red]\(\$#,##0.00\)">
                  <c:v>250.1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6444552"/>
        <c:axId val="-2086275192"/>
      </c:barChart>
      <c:catAx>
        <c:axId val="-208644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lang="en-US" sz="1400">
                <a:latin typeface="Proxima Nova"/>
              </a:defRPr>
            </a:pPr>
            <a:endParaRPr lang="en-US"/>
          </a:p>
        </c:txPr>
        <c:crossAx val="-2086275192"/>
        <c:crosses val="autoZero"/>
        <c:auto val="1"/>
        <c:lblAlgn val="ctr"/>
        <c:lblOffset val="100"/>
        <c:noMultiLvlLbl val="0"/>
      </c:catAx>
      <c:valAx>
        <c:axId val="-2086275192"/>
        <c:scaling>
          <c:orientation val="minMax"/>
        </c:scaling>
        <c:delete val="0"/>
        <c:axPos val="l"/>
        <c:majorGridlines/>
        <c:numFmt formatCode="\$#,##0_);[Red]\(\$#,##0\)" sourceLinked="1"/>
        <c:majorTickMark val="none"/>
        <c:minorTickMark val="none"/>
        <c:tickLblPos val="nextTo"/>
        <c:txPr>
          <a:bodyPr/>
          <a:lstStyle/>
          <a:p>
            <a:pPr>
              <a:defRPr lang="en-US" sz="1400">
                <a:latin typeface="Proxima Nova"/>
              </a:defRPr>
            </a:pPr>
            <a:endParaRPr lang="en-US"/>
          </a:p>
        </c:txPr>
        <c:crossAx val="-20864445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50800"/>
          </c:spPr>
          <c:marker>
            <c:symbol val="none"/>
          </c:marker>
          <c:trendline>
            <c:spPr>
              <a:ln>
                <a:prstDash val="dash"/>
              </a:ln>
            </c:spPr>
            <c:trendlineType val="linear"/>
            <c:forward val="365.0"/>
            <c:dispRSqr val="1"/>
            <c:dispEq val="0"/>
            <c:trendlineLbl>
              <c:layout>
                <c:manualLayout>
                  <c:x val="-0.00271005728244366"/>
                  <c:y val="-0.0517889070972728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400">
                      <a:latin typeface="Proxima Nova Regular"/>
                      <a:cs typeface="Proxima Nova Regular"/>
                    </a:defRPr>
                  </a:pPr>
                  <a:endParaRPr lang="en-US"/>
                </a:p>
              </c:txPr>
            </c:trendlineLbl>
          </c:trendline>
          <c:cat>
            <c:numRef>
              <c:f>'(1b)merchants'!$A$4:$A$418</c:f>
              <c:numCache>
                <c:formatCode>dd/mm/yyyy</c:formatCode>
                <c:ptCount val="415"/>
                <c:pt idx="0">
                  <c:v>41590.0</c:v>
                </c:pt>
                <c:pt idx="1">
                  <c:v>41591.0</c:v>
                </c:pt>
                <c:pt idx="2">
                  <c:v>41592.0</c:v>
                </c:pt>
                <c:pt idx="3">
                  <c:v>41593.0</c:v>
                </c:pt>
                <c:pt idx="4">
                  <c:v>41594.0</c:v>
                </c:pt>
                <c:pt idx="5">
                  <c:v>41595.0</c:v>
                </c:pt>
                <c:pt idx="6">
                  <c:v>41596.0</c:v>
                </c:pt>
                <c:pt idx="7">
                  <c:v>41597.0</c:v>
                </c:pt>
                <c:pt idx="8">
                  <c:v>41598.0</c:v>
                </c:pt>
                <c:pt idx="9">
                  <c:v>41599.0</c:v>
                </c:pt>
                <c:pt idx="10">
                  <c:v>41600.0</c:v>
                </c:pt>
                <c:pt idx="11">
                  <c:v>41601.0</c:v>
                </c:pt>
                <c:pt idx="12">
                  <c:v>41602.0</c:v>
                </c:pt>
                <c:pt idx="13">
                  <c:v>41603.0</c:v>
                </c:pt>
                <c:pt idx="14">
                  <c:v>41604.0</c:v>
                </c:pt>
                <c:pt idx="15">
                  <c:v>41605.0</c:v>
                </c:pt>
                <c:pt idx="16">
                  <c:v>41606.0</c:v>
                </c:pt>
                <c:pt idx="17">
                  <c:v>41607.0</c:v>
                </c:pt>
                <c:pt idx="18">
                  <c:v>41608.0</c:v>
                </c:pt>
                <c:pt idx="19">
                  <c:v>41609.0</c:v>
                </c:pt>
                <c:pt idx="20">
                  <c:v>41610.0</c:v>
                </c:pt>
                <c:pt idx="21">
                  <c:v>41611.0</c:v>
                </c:pt>
                <c:pt idx="22">
                  <c:v>41612.0</c:v>
                </c:pt>
                <c:pt idx="23">
                  <c:v>41613.0</c:v>
                </c:pt>
                <c:pt idx="24">
                  <c:v>41614.0</c:v>
                </c:pt>
                <c:pt idx="25">
                  <c:v>41615.0</c:v>
                </c:pt>
                <c:pt idx="26">
                  <c:v>41616.0</c:v>
                </c:pt>
                <c:pt idx="27">
                  <c:v>41617.0</c:v>
                </c:pt>
                <c:pt idx="28">
                  <c:v>41618.0</c:v>
                </c:pt>
                <c:pt idx="29">
                  <c:v>41619.0</c:v>
                </c:pt>
                <c:pt idx="30">
                  <c:v>41620.0</c:v>
                </c:pt>
                <c:pt idx="31">
                  <c:v>41621.0</c:v>
                </c:pt>
                <c:pt idx="32">
                  <c:v>41622.0</c:v>
                </c:pt>
                <c:pt idx="33">
                  <c:v>41623.0</c:v>
                </c:pt>
                <c:pt idx="34">
                  <c:v>41624.0</c:v>
                </c:pt>
                <c:pt idx="35">
                  <c:v>41625.0</c:v>
                </c:pt>
                <c:pt idx="36">
                  <c:v>41626.0</c:v>
                </c:pt>
                <c:pt idx="37">
                  <c:v>41627.0</c:v>
                </c:pt>
                <c:pt idx="38">
                  <c:v>41628.0</c:v>
                </c:pt>
                <c:pt idx="39">
                  <c:v>41629.0</c:v>
                </c:pt>
                <c:pt idx="40">
                  <c:v>41630.0</c:v>
                </c:pt>
                <c:pt idx="41">
                  <c:v>41631.0</c:v>
                </c:pt>
                <c:pt idx="42">
                  <c:v>41632.0</c:v>
                </c:pt>
                <c:pt idx="43">
                  <c:v>41633.0</c:v>
                </c:pt>
                <c:pt idx="44">
                  <c:v>41634.0</c:v>
                </c:pt>
                <c:pt idx="45">
                  <c:v>41635.0</c:v>
                </c:pt>
                <c:pt idx="46">
                  <c:v>41636.0</c:v>
                </c:pt>
                <c:pt idx="47">
                  <c:v>41637.0</c:v>
                </c:pt>
                <c:pt idx="48">
                  <c:v>41638.0</c:v>
                </c:pt>
                <c:pt idx="49">
                  <c:v>41639.0</c:v>
                </c:pt>
                <c:pt idx="50">
                  <c:v>41640.0</c:v>
                </c:pt>
                <c:pt idx="51">
                  <c:v>41641.0</c:v>
                </c:pt>
                <c:pt idx="52">
                  <c:v>41642.0</c:v>
                </c:pt>
                <c:pt idx="53">
                  <c:v>41643.0</c:v>
                </c:pt>
                <c:pt idx="54">
                  <c:v>41644.0</c:v>
                </c:pt>
                <c:pt idx="55">
                  <c:v>41645.0</c:v>
                </c:pt>
                <c:pt idx="56">
                  <c:v>41646.0</c:v>
                </c:pt>
                <c:pt idx="57">
                  <c:v>41647.0</c:v>
                </c:pt>
                <c:pt idx="58">
                  <c:v>41648.0</c:v>
                </c:pt>
                <c:pt idx="59">
                  <c:v>41649.0</c:v>
                </c:pt>
                <c:pt idx="60">
                  <c:v>41650.0</c:v>
                </c:pt>
                <c:pt idx="61">
                  <c:v>41651.0</c:v>
                </c:pt>
                <c:pt idx="62">
                  <c:v>41652.0</c:v>
                </c:pt>
                <c:pt idx="63">
                  <c:v>41653.0</c:v>
                </c:pt>
                <c:pt idx="64">
                  <c:v>41654.0</c:v>
                </c:pt>
                <c:pt idx="65">
                  <c:v>41655.0</c:v>
                </c:pt>
                <c:pt idx="66">
                  <c:v>41656.0</c:v>
                </c:pt>
                <c:pt idx="67">
                  <c:v>41657.0</c:v>
                </c:pt>
                <c:pt idx="68">
                  <c:v>41658.0</c:v>
                </c:pt>
                <c:pt idx="69">
                  <c:v>41659.0</c:v>
                </c:pt>
                <c:pt idx="70">
                  <c:v>41660.0</c:v>
                </c:pt>
                <c:pt idx="71">
                  <c:v>41661.0</c:v>
                </c:pt>
                <c:pt idx="72">
                  <c:v>41662.0</c:v>
                </c:pt>
                <c:pt idx="73">
                  <c:v>41663.0</c:v>
                </c:pt>
                <c:pt idx="74">
                  <c:v>41664.0</c:v>
                </c:pt>
                <c:pt idx="75">
                  <c:v>41665.0</c:v>
                </c:pt>
                <c:pt idx="76">
                  <c:v>41666.0</c:v>
                </c:pt>
                <c:pt idx="77">
                  <c:v>41667.0</c:v>
                </c:pt>
                <c:pt idx="78">
                  <c:v>41668.0</c:v>
                </c:pt>
                <c:pt idx="79">
                  <c:v>41669.0</c:v>
                </c:pt>
                <c:pt idx="80">
                  <c:v>41670.0</c:v>
                </c:pt>
                <c:pt idx="81">
                  <c:v>41671.0</c:v>
                </c:pt>
                <c:pt idx="82">
                  <c:v>41672.0</c:v>
                </c:pt>
                <c:pt idx="83">
                  <c:v>41673.0</c:v>
                </c:pt>
                <c:pt idx="84">
                  <c:v>41674.0</c:v>
                </c:pt>
                <c:pt idx="85">
                  <c:v>41675.0</c:v>
                </c:pt>
                <c:pt idx="86">
                  <c:v>41676.0</c:v>
                </c:pt>
                <c:pt idx="87">
                  <c:v>41677.0</c:v>
                </c:pt>
                <c:pt idx="88">
                  <c:v>41678.0</c:v>
                </c:pt>
                <c:pt idx="89">
                  <c:v>41679.0</c:v>
                </c:pt>
                <c:pt idx="90">
                  <c:v>41680.0</c:v>
                </c:pt>
                <c:pt idx="91">
                  <c:v>41681.0</c:v>
                </c:pt>
                <c:pt idx="92">
                  <c:v>41682.0</c:v>
                </c:pt>
                <c:pt idx="93">
                  <c:v>41683.0</c:v>
                </c:pt>
                <c:pt idx="94">
                  <c:v>41684.0</c:v>
                </c:pt>
                <c:pt idx="95">
                  <c:v>41685.0</c:v>
                </c:pt>
                <c:pt idx="96">
                  <c:v>41686.0</c:v>
                </c:pt>
                <c:pt idx="97">
                  <c:v>41687.0</c:v>
                </c:pt>
                <c:pt idx="98">
                  <c:v>41688.0</c:v>
                </c:pt>
                <c:pt idx="99">
                  <c:v>41689.0</c:v>
                </c:pt>
                <c:pt idx="100">
                  <c:v>41690.0</c:v>
                </c:pt>
                <c:pt idx="101">
                  <c:v>41691.0</c:v>
                </c:pt>
                <c:pt idx="102">
                  <c:v>41692.0</c:v>
                </c:pt>
                <c:pt idx="103">
                  <c:v>41693.0</c:v>
                </c:pt>
                <c:pt idx="104">
                  <c:v>41694.0</c:v>
                </c:pt>
                <c:pt idx="105">
                  <c:v>41695.0</c:v>
                </c:pt>
                <c:pt idx="106">
                  <c:v>41696.0</c:v>
                </c:pt>
                <c:pt idx="107">
                  <c:v>41697.0</c:v>
                </c:pt>
                <c:pt idx="108">
                  <c:v>41698.0</c:v>
                </c:pt>
                <c:pt idx="109">
                  <c:v>41699.0</c:v>
                </c:pt>
                <c:pt idx="110">
                  <c:v>41700.0</c:v>
                </c:pt>
                <c:pt idx="111">
                  <c:v>41701.0</c:v>
                </c:pt>
                <c:pt idx="112">
                  <c:v>41702.0</c:v>
                </c:pt>
                <c:pt idx="113">
                  <c:v>41703.0</c:v>
                </c:pt>
                <c:pt idx="114">
                  <c:v>41704.0</c:v>
                </c:pt>
                <c:pt idx="115">
                  <c:v>41705.0</c:v>
                </c:pt>
                <c:pt idx="116">
                  <c:v>41706.0</c:v>
                </c:pt>
                <c:pt idx="117">
                  <c:v>41707.0</c:v>
                </c:pt>
                <c:pt idx="118">
                  <c:v>41708.0</c:v>
                </c:pt>
                <c:pt idx="119">
                  <c:v>41709.0</c:v>
                </c:pt>
                <c:pt idx="120">
                  <c:v>41710.0</c:v>
                </c:pt>
                <c:pt idx="121">
                  <c:v>41711.0</c:v>
                </c:pt>
                <c:pt idx="122">
                  <c:v>41712.0</c:v>
                </c:pt>
                <c:pt idx="123">
                  <c:v>41713.0</c:v>
                </c:pt>
                <c:pt idx="124">
                  <c:v>41714.0</c:v>
                </c:pt>
                <c:pt idx="125">
                  <c:v>41715.0</c:v>
                </c:pt>
                <c:pt idx="126">
                  <c:v>41716.0</c:v>
                </c:pt>
                <c:pt idx="127">
                  <c:v>41717.0</c:v>
                </c:pt>
                <c:pt idx="128">
                  <c:v>41718.0</c:v>
                </c:pt>
                <c:pt idx="129">
                  <c:v>41719.0</c:v>
                </c:pt>
                <c:pt idx="130">
                  <c:v>41720.0</c:v>
                </c:pt>
                <c:pt idx="131">
                  <c:v>41721.0</c:v>
                </c:pt>
                <c:pt idx="132">
                  <c:v>41722.0</c:v>
                </c:pt>
                <c:pt idx="133">
                  <c:v>41723.0</c:v>
                </c:pt>
                <c:pt idx="134">
                  <c:v>41724.0</c:v>
                </c:pt>
                <c:pt idx="135">
                  <c:v>41725.0</c:v>
                </c:pt>
                <c:pt idx="136">
                  <c:v>41726.0</c:v>
                </c:pt>
                <c:pt idx="137">
                  <c:v>41727.0</c:v>
                </c:pt>
                <c:pt idx="138">
                  <c:v>41728.0</c:v>
                </c:pt>
                <c:pt idx="139">
                  <c:v>41729.0</c:v>
                </c:pt>
                <c:pt idx="140">
                  <c:v>41730.0</c:v>
                </c:pt>
                <c:pt idx="141">
                  <c:v>41731.0</c:v>
                </c:pt>
                <c:pt idx="142">
                  <c:v>41732.0</c:v>
                </c:pt>
                <c:pt idx="143">
                  <c:v>41733.0</c:v>
                </c:pt>
                <c:pt idx="144">
                  <c:v>41734.0</c:v>
                </c:pt>
                <c:pt idx="145">
                  <c:v>41735.0</c:v>
                </c:pt>
                <c:pt idx="146">
                  <c:v>41736.0</c:v>
                </c:pt>
                <c:pt idx="147">
                  <c:v>41737.0</c:v>
                </c:pt>
                <c:pt idx="148">
                  <c:v>41738.0</c:v>
                </c:pt>
                <c:pt idx="149">
                  <c:v>41739.0</c:v>
                </c:pt>
                <c:pt idx="150">
                  <c:v>41740.0</c:v>
                </c:pt>
                <c:pt idx="151">
                  <c:v>41741.0</c:v>
                </c:pt>
                <c:pt idx="152">
                  <c:v>41742.0</c:v>
                </c:pt>
                <c:pt idx="153">
                  <c:v>41743.0</c:v>
                </c:pt>
                <c:pt idx="154">
                  <c:v>41744.0</c:v>
                </c:pt>
                <c:pt idx="155">
                  <c:v>41745.0</c:v>
                </c:pt>
                <c:pt idx="156">
                  <c:v>41746.0</c:v>
                </c:pt>
                <c:pt idx="157">
                  <c:v>41747.0</c:v>
                </c:pt>
                <c:pt idx="158">
                  <c:v>41748.0</c:v>
                </c:pt>
                <c:pt idx="159">
                  <c:v>41749.0</c:v>
                </c:pt>
                <c:pt idx="160">
                  <c:v>41750.0</c:v>
                </c:pt>
                <c:pt idx="161">
                  <c:v>41751.0</c:v>
                </c:pt>
                <c:pt idx="162">
                  <c:v>41752.0</c:v>
                </c:pt>
                <c:pt idx="163">
                  <c:v>41753.0</c:v>
                </c:pt>
                <c:pt idx="164">
                  <c:v>41754.0</c:v>
                </c:pt>
                <c:pt idx="165">
                  <c:v>41755.0</c:v>
                </c:pt>
                <c:pt idx="166">
                  <c:v>41756.0</c:v>
                </c:pt>
                <c:pt idx="167">
                  <c:v>41757.0</c:v>
                </c:pt>
                <c:pt idx="168">
                  <c:v>41758.0</c:v>
                </c:pt>
                <c:pt idx="169">
                  <c:v>41759.0</c:v>
                </c:pt>
                <c:pt idx="170">
                  <c:v>41760.0</c:v>
                </c:pt>
                <c:pt idx="171">
                  <c:v>41761.0</c:v>
                </c:pt>
                <c:pt idx="172">
                  <c:v>41762.0</c:v>
                </c:pt>
                <c:pt idx="173">
                  <c:v>41763.0</c:v>
                </c:pt>
                <c:pt idx="174">
                  <c:v>41764.0</c:v>
                </c:pt>
                <c:pt idx="175">
                  <c:v>41765.0</c:v>
                </c:pt>
                <c:pt idx="176">
                  <c:v>41766.0</c:v>
                </c:pt>
                <c:pt idx="177">
                  <c:v>41767.0</c:v>
                </c:pt>
                <c:pt idx="178">
                  <c:v>41768.0</c:v>
                </c:pt>
                <c:pt idx="179">
                  <c:v>41769.0</c:v>
                </c:pt>
                <c:pt idx="180">
                  <c:v>41770.0</c:v>
                </c:pt>
                <c:pt idx="181">
                  <c:v>41771.0</c:v>
                </c:pt>
                <c:pt idx="182">
                  <c:v>41772.0</c:v>
                </c:pt>
                <c:pt idx="183">
                  <c:v>41773.0</c:v>
                </c:pt>
                <c:pt idx="184">
                  <c:v>41774.0</c:v>
                </c:pt>
                <c:pt idx="185">
                  <c:v>41775.0</c:v>
                </c:pt>
                <c:pt idx="186">
                  <c:v>41776.0</c:v>
                </c:pt>
                <c:pt idx="187">
                  <c:v>41777.0</c:v>
                </c:pt>
                <c:pt idx="188">
                  <c:v>41778.0</c:v>
                </c:pt>
                <c:pt idx="189">
                  <c:v>41779.0</c:v>
                </c:pt>
                <c:pt idx="190">
                  <c:v>41780.0</c:v>
                </c:pt>
                <c:pt idx="191">
                  <c:v>41781.0</c:v>
                </c:pt>
                <c:pt idx="192">
                  <c:v>41782.0</c:v>
                </c:pt>
                <c:pt idx="193">
                  <c:v>41783.0</c:v>
                </c:pt>
                <c:pt idx="194">
                  <c:v>41784.0</c:v>
                </c:pt>
                <c:pt idx="195">
                  <c:v>41785.0</c:v>
                </c:pt>
                <c:pt idx="196">
                  <c:v>41786.0</c:v>
                </c:pt>
                <c:pt idx="197">
                  <c:v>41787.0</c:v>
                </c:pt>
                <c:pt idx="198">
                  <c:v>41788.0</c:v>
                </c:pt>
                <c:pt idx="199">
                  <c:v>41789.0</c:v>
                </c:pt>
                <c:pt idx="200">
                  <c:v>41790.0</c:v>
                </c:pt>
                <c:pt idx="201">
                  <c:v>41791.0</c:v>
                </c:pt>
                <c:pt idx="202">
                  <c:v>41792.0</c:v>
                </c:pt>
                <c:pt idx="203">
                  <c:v>41793.0</c:v>
                </c:pt>
                <c:pt idx="204">
                  <c:v>41794.0</c:v>
                </c:pt>
                <c:pt idx="205">
                  <c:v>41795.0</c:v>
                </c:pt>
                <c:pt idx="206">
                  <c:v>41796.0</c:v>
                </c:pt>
                <c:pt idx="207">
                  <c:v>41797.0</c:v>
                </c:pt>
                <c:pt idx="208">
                  <c:v>41798.0</c:v>
                </c:pt>
                <c:pt idx="209">
                  <c:v>41799.0</c:v>
                </c:pt>
                <c:pt idx="210">
                  <c:v>41800.0</c:v>
                </c:pt>
                <c:pt idx="211">
                  <c:v>41801.0</c:v>
                </c:pt>
                <c:pt idx="212">
                  <c:v>41802.0</c:v>
                </c:pt>
                <c:pt idx="213">
                  <c:v>41803.0</c:v>
                </c:pt>
                <c:pt idx="214">
                  <c:v>41804.0</c:v>
                </c:pt>
                <c:pt idx="215">
                  <c:v>41805.0</c:v>
                </c:pt>
                <c:pt idx="216">
                  <c:v>41806.0</c:v>
                </c:pt>
                <c:pt idx="217">
                  <c:v>41807.0</c:v>
                </c:pt>
                <c:pt idx="218">
                  <c:v>41808.0</c:v>
                </c:pt>
                <c:pt idx="219">
                  <c:v>41809.0</c:v>
                </c:pt>
                <c:pt idx="220">
                  <c:v>41810.0</c:v>
                </c:pt>
                <c:pt idx="221">
                  <c:v>41811.0</c:v>
                </c:pt>
                <c:pt idx="222">
                  <c:v>41812.0</c:v>
                </c:pt>
                <c:pt idx="223">
                  <c:v>41813.0</c:v>
                </c:pt>
                <c:pt idx="224">
                  <c:v>41814.0</c:v>
                </c:pt>
                <c:pt idx="225">
                  <c:v>41815.0</c:v>
                </c:pt>
                <c:pt idx="226">
                  <c:v>41816.0</c:v>
                </c:pt>
                <c:pt idx="227">
                  <c:v>41817.0</c:v>
                </c:pt>
                <c:pt idx="228">
                  <c:v>41818.0</c:v>
                </c:pt>
                <c:pt idx="229">
                  <c:v>41819.0</c:v>
                </c:pt>
                <c:pt idx="230">
                  <c:v>41820.0</c:v>
                </c:pt>
                <c:pt idx="231">
                  <c:v>41821.0</c:v>
                </c:pt>
                <c:pt idx="232">
                  <c:v>41822.0</c:v>
                </c:pt>
                <c:pt idx="233">
                  <c:v>41823.0</c:v>
                </c:pt>
                <c:pt idx="234">
                  <c:v>41824.0</c:v>
                </c:pt>
                <c:pt idx="235">
                  <c:v>41825.0</c:v>
                </c:pt>
                <c:pt idx="236">
                  <c:v>41826.0</c:v>
                </c:pt>
                <c:pt idx="237">
                  <c:v>41827.0</c:v>
                </c:pt>
                <c:pt idx="238">
                  <c:v>41828.0</c:v>
                </c:pt>
                <c:pt idx="239">
                  <c:v>41829.0</c:v>
                </c:pt>
                <c:pt idx="240">
                  <c:v>41830.0</c:v>
                </c:pt>
                <c:pt idx="241">
                  <c:v>41831.0</c:v>
                </c:pt>
                <c:pt idx="242">
                  <c:v>41832.0</c:v>
                </c:pt>
                <c:pt idx="243">
                  <c:v>41833.0</c:v>
                </c:pt>
                <c:pt idx="244">
                  <c:v>41834.0</c:v>
                </c:pt>
                <c:pt idx="245">
                  <c:v>41835.0</c:v>
                </c:pt>
                <c:pt idx="246">
                  <c:v>41836.0</c:v>
                </c:pt>
                <c:pt idx="247">
                  <c:v>41837.0</c:v>
                </c:pt>
                <c:pt idx="248">
                  <c:v>41838.0</c:v>
                </c:pt>
                <c:pt idx="249">
                  <c:v>41839.0</c:v>
                </c:pt>
                <c:pt idx="250">
                  <c:v>41840.0</c:v>
                </c:pt>
                <c:pt idx="251">
                  <c:v>41841.0</c:v>
                </c:pt>
                <c:pt idx="252">
                  <c:v>41842.0</c:v>
                </c:pt>
                <c:pt idx="253">
                  <c:v>41843.0</c:v>
                </c:pt>
                <c:pt idx="254">
                  <c:v>41844.0</c:v>
                </c:pt>
                <c:pt idx="255">
                  <c:v>41845.0</c:v>
                </c:pt>
                <c:pt idx="256">
                  <c:v>41846.0</c:v>
                </c:pt>
                <c:pt idx="257">
                  <c:v>41847.0</c:v>
                </c:pt>
                <c:pt idx="258">
                  <c:v>41848.0</c:v>
                </c:pt>
                <c:pt idx="259">
                  <c:v>41849.0</c:v>
                </c:pt>
                <c:pt idx="260">
                  <c:v>41850.0</c:v>
                </c:pt>
                <c:pt idx="261">
                  <c:v>41851.0</c:v>
                </c:pt>
                <c:pt idx="262">
                  <c:v>41852.0</c:v>
                </c:pt>
                <c:pt idx="263">
                  <c:v>41853.0</c:v>
                </c:pt>
                <c:pt idx="264">
                  <c:v>41854.0</c:v>
                </c:pt>
                <c:pt idx="265">
                  <c:v>41855.0</c:v>
                </c:pt>
                <c:pt idx="266">
                  <c:v>41856.0</c:v>
                </c:pt>
                <c:pt idx="267">
                  <c:v>41857.0</c:v>
                </c:pt>
                <c:pt idx="268">
                  <c:v>41858.0</c:v>
                </c:pt>
                <c:pt idx="269">
                  <c:v>41859.0</c:v>
                </c:pt>
                <c:pt idx="270">
                  <c:v>41860.0</c:v>
                </c:pt>
                <c:pt idx="271">
                  <c:v>41861.0</c:v>
                </c:pt>
                <c:pt idx="272">
                  <c:v>41862.0</c:v>
                </c:pt>
                <c:pt idx="273">
                  <c:v>41863.0</c:v>
                </c:pt>
                <c:pt idx="274">
                  <c:v>41864.0</c:v>
                </c:pt>
                <c:pt idx="275">
                  <c:v>41865.0</c:v>
                </c:pt>
                <c:pt idx="276">
                  <c:v>41866.0</c:v>
                </c:pt>
                <c:pt idx="277">
                  <c:v>41867.0</c:v>
                </c:pt>
                <c:pt idx="278">
                  <c:v>41868.0</c:v>
                </c:pt>
                <c:pt idx="279">
                  <c:v>41869.0</c:v>
                </c:pt>
                <c:pt idx="280">
                  <c:v>41870.0</c:v>
                </c:pt>
                <c:pt idx="281">
                  <c:v>41871.0</c:v>
                </c:pt>
                <c:pt idx="282">
                  <c:v>41872.0</c:v>
                </c:pt>
                <c:pt idx="283">
                  <c:v>41873.0</c:v>
                </c:pt>
                <c:pt idx="284">
                  <c:v>41874.0</c:v>
                </c:pt>
                <c:pt idx="285">
                  <c:v>41875.0</c:v>
                </c:pt>
                <c:pt idx="286">
                  <c:v>41876.0</c:v>
                </c:pt>
                <c:pt idx="287">
                  <c:v>41877.0</c:v>
                </c:pt>
                <c:pt idx="288">
                  <c:v>41878.0</c:v>
                </c:pt>
                <c:pt idx="289">
                  <c:v>41879.0</c:v>
                </c:pt>
                <c:pt idx="290">
                  <c:v>41880.0</c:v>
                </c:pt>
                <c:pt idx="291">
                  <c:v>41881.0</c:v>
                </c:pt>
                <c:pt idx="292">
                  <c:v>41882.0</c:v>
                </c:pt>
                <c:pt idx="293">
                  <c:v>41883.0</c:v>
                </c:pt>
                <c:pt idx="294">
                  <c:v>41884.0</c:v>
                </c:pt>
                <c:pt idx="295">
                  <c:v>41885.0</c:v>
                </c:pt>
                <c:pt idx="296">
                  <c:v>41886.0</c:v>
                </c:pt>
                <c:pt idx="297">
                  <c:v>41887.0</c:v>
                </c:pt>
                <c:pt idx="298">
                  <c:v>41888.0</c:v>
                </c:pt>
                <c:pt idx="299">
                  <c:v>41889.0</c:v>
                </c:pt>
                <c:pt idx="300">
                  <c:v>41890.0</c:v>
                </c:pt>
                <c:pt idx="301">
                  <c:v>41891.0</c:v>
                </c:pt>
                <c:pt idx="302">
                  <c:v>41892.0</c:v>
                </c:pt>
                <c:pt idx="303">
                  <c:v>41893.0</c:v>
                </c:pt>
                <c:pt idx="304">
                  <c:v>41894.0</c:v>
                </c:pt>
                <c:pt idx="305">
                  <c:v>41895.0</c:v>
                </c:pt>
                <c:pt idx="306">
                  <c:v>41896.0</c:v>
                </c:pt>
                <c:pt idx="307">
                  <c:v>41897.0</c:v>
                </c:pt>
                <c:pt idx="308">
                  <c:v>41898.0</c:v>
                </c:pt>
                <c:pt idx="309">
                  <c:v>41899.0</c:v>
                </c:pt>
                <c:pt idx="310">
                  <c:v>41900.0</c:v>
                </c:pt>
                <c:pt idx="311">
                  <c:v>41901.0</c:v>
                </c:pt>
                <c:pt idx="312">
                  <c:v>41902.0</c:v>
                </c:pt>
                <c:pt idx="313">
                  <c:v>41903.0</c:v>
                </c:pt>
                <c:pt idx="314">
                  <c:v>41904.0</c:v>
                </c:pt>
                <c:pt idx="315">
                  <c:v>41905.0</c:v>
                </c:pt>
                <c:pt idx="316">
                  <c:v>41906.0</c:v>
                </c:pt>
                <c:pt idx="317">
                  <c:v>41907.0</c:v>
                </c:pt>
                <c:pt idx="318">
                  <c:v>41908.0</c:v>
                </c:pt>
                <c:pt idx="319">
                  <c:v>41909.0</c:v>
                </c:pt>
                <c:pt idx="320">
                  <c:v>41910.0</c:v>
                </c:pt>
                <c:pt idx="321">
                  <c:v>41911.0</c:v>
                </c:pt>
                <c:pt idx="322">
                  <c:v>41912.0</c:v>
                </c:pt>
                <c:pt idx="323">
                  <c:v>41913.0</c:v>
                </c:pt>
                <c:pt idx="324">
                  <c:v>41914.0</c:v>
                </c:pt>
                <c:pt idx="325">
                  <c:v>41915.0</c:v>
                </c:pt>
                <c:pt idx="326">
                  <c:v>41916.0</c:v>
                </c:pt>
                <c:pt idx="327">
                  <c:v>41917.0</c:v>
                </c:pt>
                <c:pt idx="328">
                  <c:v>41918.0</c:v>
                </c:pt>
                <c:pt idx="329">
                  <c:v>41919.0</c:v>
                </c:pt>
                <c:pt idx="330">
                  <c:v>41920.0</c:v>
                </c:pt>
                <c:pt idx="331">
                  <c:v>41921.0</c:v>
                </c:pt>
                <c:pt idx="332">
                  <c:v>41922.0</c:v>
                </c:pt>
                <c:pt idx="333">
                  <c:v>41923.0</c:v>
                </c:pt>
                <c:pt idx="334">
                  <c:v>41924.0</c:v>
                </c:pt>
                <c:pt idx="335">
                  <c:v>41925.0</c:v>
                </c:pt>
                <c:pt idx="336">
                  <c:v>41926.0</c:v>
                </c:pt>
                <c:pt idx="337">
                  <c:v>41927.0</c:v>
                </c:pt>
                <c:pt idx="338">
                  <c:v>41928.0</c:v>
                </c:pt>
                <c:pt idx="339">
                  <c:v>41929.0</c:v>
                </c:pt>
                <c:pt idx="340">
                  <c:v>41930.0</c:v>
                </c:pt>
                <c:pt idx="341">
                  <c:v>41931.0</c:v>
                </c:pt>
                <c:pt idx="342">
                  <c:v>41932.0</c:v>
                </c:pt>
                <c:pt idx="343">
                  <c:v>41933.0</c:v>
                </c:pt>
                <c:pt idx="344">
                  <c:v>41934.0</c:v>
                </c:pt>
                <c:pt idx="345">
                  <c:v>41935.0</c:v>
                </c:pt>
                <c:pt idx="346">
                  <c:v>41936.0</c:v>
                </c:pt>
                <c:pt idx="347">
                  <c:v>41937.0</c:v>
                </c:pt>
                <c:pt idx="348">
                  <c:v>41938.0</c:v>
                </c:pt>
                <c:pt idx="349">
                  <c:v>41939.0</c:v>
                </c:pt>
                <c:pt idx="350">
                  <c:v>41940.0</c:v>
                </c:pt>
                <c:pt idx="351">
                  <c:v>41941.0</c:v>
                </c:pt>
                <c:pt idx="352">
                  <c:v>41942.0</c:v>
                </c:pt>
                <c:pt idx="353">
                  <c:v>41943.0</c:v>
                </c:pt>
                <c:pt idx="354">
                  <c:v>41944.0</c:v>
                </c:pt>
                <c:pt idx="355">
                  <c:v>41945.0</c:v>
                </c:pt>
                <c:pt idx="356">
                  <c:v>41946.0</c:v>
                </c:pt>
                <c:pt idx="357">
                  <c:v>41947.0</c:v>
                </c:pt>
                <c:pt idx="358">
                  <c:v>41948.0</c:v>
                </c:pt>
                <c:pt idx="359">
                  <c:v>41949.0</c:v>
                </c:pt>
                <c:pt idx="360">
                  <c:v>41950.0</c:v>
                </c:pt>
                <c:pt idx="361">
                  <c:v>41951.0</c:v>
                </c:pt>
                <c:pt idx="362">
                  <c:v>41952.0</c:v>
                </c:pt>
                <c:pt idx="363">
                  <c:v>41953.0</c:v>
                </c:pt>
                <c:pt idx="364">
                  <c:v>41954.0</c:v>
                </c:pt>
                <c:pt idx="365">
                  <c:v>41955.0</c:v>
                </c:pt>
                <c:pt idx="366">
                  <c:v>41956.0</c:v>
                </c:pt>
                <c:pt idx="367">
                  <c:v>41957.0</c:v>
                </c:pt>
                <c:pt idx="368">
                  <c:v>41958.0</c:v>
                </c:pt>
                <c:pt idx="369">
                  <c:v>41959.0</c:v>
                </c:pt>
                <c:pt idx="370">
                  <c:v>41960.0</c:v>
                </c:pt>
                <c:pt idx="371">
                  <c:v>41961.0</c:v>
                </c:pt>
                <c:pt idx="372">
                  <c:v>41962.0</c:v>
                </c:pt>
                <c:pt idx="373">
                  <c:v>41963.0</c:v>
                </c:pt>
                <c:pt idx="374">
                  <c:v>41964.0</c:v>
                </c:pt>
                <c:pt idx="375">
                  <c:v>41965.0</c:v>
                </c:pt>
                <c:pt idx="376">
                  <c:v>41966.0</c:v>
                </c:pt>
                <c:pt idx="377">
                  <c:v>41967.0</c:v>
                </c:pt>
                <c:pt idx="378">
                  <c:v>41968.0</c:v>
                </c:pt>
                <c:pt idx="379">
                  <c:v>41969.0</c:v>
                </c:pt>
                <c:pt idx="380">
                  <c:v>41970.0</c:v>
                </c:pt>
                <c:pt idx="381">
                  <c:v>41971.0</c:v>
                </c:pt>
                <c:pt idx="382">
                  <c:v>41972.0</c:v>
                </c:pt>
                <c:pt idx="383">
                  <c:v>41973.0</c:v>
                </c:pt>
                <c:pt idx="384">
                  <c:v>41974.0</c:v>
                </c:pt>
                <c:pt idx="385">
                  <c:v>41975.0</c:v>
                </c:pt>
                <c:pt idx="386">
                  <c:v>41976.0</c:v>
                </c:pt>
                <c:pt idx="387">
                  <c:v>41977.0</c:v>
                </c:pt>
                <c:pt idx="388">
                  <c:v>41978.0</c:v>
                </c:pt>
                <c:pt idx="389">
                  <c:v>41979.0</c:v>
                </c:pt>
                <c:pt idx="390">
                  <c:v>41980.0</c:v>
                </c:pt>
                <c:pt idx="391">
                  <c:v>41981.0</c:v>
                </c:pt>
                <c:pt idx="392">
                  <c:v>41982.0</c:v>
                </c:pt>
                <c:pt idx="393">
                  <c:v>41983.0</c:v>
                </c:pt>
                <c:pt idx="394">
                  <c:v>41984.0</c:v>
                </c:pt>
                <c:pt idx="395">
                  <c:v>41985.0</c:v>
                </c:pt>
                <c:pt idx="396">
                  <c:v>41986.0</c:v>
                </c:pt>
                <c:pt idx="397">
                  <c:v>41987.0</c:v>
                </c:pt>
                <c:pt idx="398">
                  <c:v>41988.0</c:v>
                </c:pt>
                <c:pt idx="399">
                  <c:v>41989.0</c:v>
                </c:pt>
                <c:pt idx="400">
                  <c:v>41990.0</c:v>
                </c:pt>
                <c:pt idx="401">
                  <c:v>41991.0</c:v>
                </c:pt>
                <c:pt idx="402">
                  <c:v>41992.0</c:v>
                </c:pt>
                <c:pt idx="403">
                  <c:v>41993.0</c:v>
                </c:pt>
                <c:pt idx="404">
                  <c:v>41994.0</c:v>
                </c:pt>
                <c:pt idx="405">
                  <c:v>41995.0</c:v>
                </c:pt>
                <c:pt idx="406">
                  <c:v>41996.0</c:v>
                </c:pt>
                <c:pt idx="407">
                  <c:v>41997.0</c:v>
                </c:pt>
                <c:pt idx="408">
                  <c:v>41998.0</c:v>
                </c:pt>
                <c:pt idx="409">
                  <c:v>41999.0</c:v>
                </c:pt>
                <c:pt idx="410">
                  <c:v>42000.0</c:v>
                </c:pt>
                <c:pt idx="411">
                  <c:v>42001.0</c:v>
                </c:pt>
                <c:pt idx="412">
                  <c:v>42002.0</c:v>
                </c:pt>
                <c:pt idx="413">
                  <c:v>42003.0</c:v>
                </c:pt>
                <c:pt idx="414">
                  <c:v>42004.0</c:v>
                </c:pt>
              </c:numCache>
            </c:numRef>
          </c:cat>
          <c:val>
            <c:numRef>
              <c:f>'(1b)merchants'!$D$4:$D$418</c:f>
              <c:numCache>
                <c:formatCode>#,##0</c:formatCode>
                <c:ptCount val="415"/>
                <c:pt idx="0">
                  <c:v>22000.0</c:v>
                </c:pt>
                <c:pt idx="1">
                  <c:v>22161.29032258064</c:v>
                </c:pt>
                <c:pt idx="2">
                  <c:v>22322.5806451613</c:v>
                </c:pt>
                <c:pt idx="3">
                  <c:v>23483.87096774191</c:v>
                </c:pt>
                <c:pt idx="4">
                  <c:v>23645.16129032258</c:v>
                </c:pt>
                <c:pt idx="5">
                  <c:v>23806.45161290323</c:v>
                </c:pt>
                <c:pt idx="6">
                  <c:v>23967.74193548387</c:v>
                </c:pt>
                <c:pt idx="7">
                  <c:v>24129.03225806452</c:v>
                </c:pt>
                <c:pt idx="8">
                  <c:v>24290.32258064516</c:v>
                </c:pt>
                <c:pt idx="9">
                  <c:v>24451.61290322581</c:v>
                </c:pt>
                <c:pt idx="10">
                  <c:v>24612.90322580646</c:v>
                </c:pt>
                <c:pt idx="11">
                  <c:v>24774.19354838691</c:v>
                </c:pt>
                <c:pt idx="12">
                  <c:v>25935.48387096775</c:v>
                </c:pt>
                <c:pt idx="13">
                  <c:v>26096.7741935484</c:v>
                </c:pt>
                <c:pt idx="14">
                  <c:v>26258.06451612904</c:v>
                </c:pt>
                <c:pt idx="15">
                  <c:v>26419.3548387097</c:v>
                </c:pt>
                <c:pt idx="16">
                  <c:v>26580.64516129033</c:v>
                </c:pt>
                <c:pt idx="17">
                  <c:v>26741.93548387098</c:v>
                </c:pt>
                <c:pt idx="18">
                  <c:v>26903.22580645162</c:v>
                </c:pt>
                <c:pt idx="19">
                  <c:v>28064.51612903227</c:v>
                </c:pt>
                <c:pt idx="20">
                  <c:v>28225.80645161292</c:v>
                </c:pt>
                <c:pt idx="21">
                  <c:v>28387.09677419356</c:v>
                </c:pt>
                <c:pt idx="22">
                  <c:v>28548.38709677421</c:v>
                </c:pt>
                <c:pt idx="23">
                  <c:v>28709.67741935486</c:v>
                </c:pt>
                <c:pt idx="24">
                  <c:v>28870.9677419355</c:v>
                </c:pt>
                <c:pt idx="25">
                  <c:v>30032.25806451614</c:v>
                </c:pt>
                <c:pt idx="26">
                  <c:v>30193.5483870968</c:v>
                </c:pt>
                <c:pt idx="27">
                  <c:v>30354.83870967743</c:v>
                </c:pt>
                <c:pt idx="28">
                  <c:v>30516.12903225808</c:v>
                </c:pt>
                <c:pt idx="29">
                  <c:v>30677.41935483869</c:v>
                </c:pt>
                <c:pt idx="30">
                  <c:v>30838.70967741935</c:v>
                </c:pt>
                <c:pt idx="31">
                  <c:v>31000.00000000002</c:v>
                </c:pt>
                <c:pt idx="32">
                  <c:v>31161.29032258067</c:v>
                </c:pt>
                <c:pt idx="33">
                  <c:v>32322.58064516131</c:v>
                </c:pt>
                <c:pt idx="34">
                  <c:v>32483.87096774195</c:v>
                </c:pt>
                <c:pt idx="35">
                  <c:v>32645.16129032261</c:v>
                </c:pt>
                <c:pt idx="36">
                  <c:v>32806.45161290323</c:v>
                </c:pt>
                <c:pt idx="37">
                  <c:v>32967.74193548389</c:v>
                </c:pt>
                <c:pt idx="38">
                  <c:v>33129.03225806455</c:v>
                </c:pt>
                <c:pt idx="39">
                  <c:v>33290.32258064519</c:v>
                </c:pt>
                <c:pt idx="40">
                  <c:v>33451.61290322583</c:v>
                </c:pt>
                <c:pt idx="41">
                  <c:v>33612.90322580648</c:v>
                </c:pt>
                <c:pt idx="42">
                  <c:v>33774.19354838712</c:v>
                </c:pt>
                <c:pt idx="43">
                  <c:v>34935.48387096776</c:v>
                </c:pt>
                <c:pt idx="44">
                  <c:v>35096.77419354841</c:v>
                </c:pt>
                <c:pt idx="45">
                  <c:v>35258.06451612905</c:v>
                </c:pt>
                <c:pt idx="46">
                  <c:v>35419.3548387097</c:v>
                </c:pt>
                <c:pt idx="47">
                  <c:v>35580.64516129033</c:v>
                </c:pt>
                <c:pt idx="48">
                  <c:v>35741.93548387098</c:v>
                </c:pt>
                <c:pt idx="49">
                  <c:v>35903.22580645158</c:v>
                </c:pt>
                <c:pt idx="50">
                  <c:v>36064.51612903227</c:v>
                </c:pt>
                <c:pt idx="51">
                  <c:v>36225.80645161292</c:v>
                </c:pt>
                <c:pt idx="52">
                  <c:v>36387.09677419356</c:v>
                </c:pt>
                <c:pt idx="53">
                  <c:v>37548.38709677421</c:v>
                </c:pt>
                <c:pt idx="54">
                  <c:v>37709.67741935485</c:v>
                </c:pt>
                <c:pt idx="55">
                  <c:v>37870.96774193527</c:v>
                </c:pt>
                <c:pt idx="56">
                  <c:v>38032.25806451614</c:v>
                </c:pt>
                <c:pt idx="57">
                  <c:v>38193.54838709678</c:v>
                </c:pt>
                <c:pt idx="58">
                  <c:v>38354.83870967743</c:v>
                </c:pt>
                <c:pt idx="59">
                  <c:v>38516.12903225807</c:v>
                </c:pt>
                <c:pt idx="60">
                  <c:v>38677.41935483871</c:v>
                </c:pt>
                <c:pt idx="61">
                  <c:v>38838.70967741936</c:v>
                </c:pt>
                <c:pt idx="62">
                  <c:v>40000.0</c:v>
                </c:pt>
                <c:pt idx="63">
                  <c:v>40074.07407407408</c:v>
                </c:pt>
                <c:pt idx="64">
                  <c:v>40148.14814814816</c:v>
                </c:pt>
                <c:pt idx="65">
                  <c:v>40222.2222222222</c:v>
                </c:pt>
                <c:pt idx="66">
                  <c:v>40296.2962962963</c:v>
                </c:pt>
                <c:pt idx="67">
                  <c:v>40370.37037037037</c:v>
                </c:pt>
                <c:pt idx="68">
                  <c:v>40444.44444444444</c:v>
                </c:pt>
                <c:pt idx="69">
                  <c:v>40518.51851851851</c:v>
                </c:pt>
                <c:pt idx="70">
                  <c:v>40592.5925925926</c:v>
                </c:pt>
                <c:pt idx="71">
                  <c:v>41666.66666666658</c:v>
                </c:pt>
                <c:pt idx="72">
                  <c:v>41740.74074074072</c:v>
                </c:pt>
                <c:pt idx="73">
                  <c:v>41814.8148148148</c:v>
                </c:pt>
                <c:pt idx="74">
                  <c:v>41888.8888888889</c:v>
                </c:pt>
                <c:pt idx="75">
                  <c:v>41962.96296296293</c:v>
                </c:pt>
                <c:pt idx="76">
                  <c:v>42037.03703703702</c:v>
                </c:pt>
                <c:pt idx="77">
                  <c:v>42111.11111111107</c:v>
                </c:pt>
                <c:pt idx="78">
                  <c:v>42185.18518518515</c:v>
                </c:pt>
                <c:pt idx="79">
                  <c:v>43259.25925925924</c:v>
                </c:pt>
                <c:pt idx="80">
                  <c:v>43333.33333333331</c:v>
                </c:pt>
                <c:pt idx="81">
                  <c:v>43407.40740740739</c:v>
                </c:pt>
                <c:pt idx="82">
                  <c:v>43481.48148148145</c:v>
                </c:pt>
                <c:pt idx="83">
                  <c:v>43555.55555555553</c:v>
                </c:pt>
                <c:pt idx="84">
                  <c:v>43629.62962962958</c:v>
                </c:pt>
                <c:pt idx="85">
                  <c:v>43703.70370370344</c:v>
                </c:pt>
                <c:pt idx="86">
                  <c:v>43777.77777777772</c:v>
                </c:pt>
                <c:pt idx="87">
                  <c:v>44851.85185185183</c:v>
                </c:pt>
                <c:pt idx="88">
                  <c:v>44925.92592592588</c:v>
                </c:pt>
                <c:pt idx="89">
                  <c:v>44999.99999999997</c:v>
                </c:pt>
                <c:pt idx="90">
                  <c:v>45074.07407407405</c:v>
                </c:pt>
                <c:pt idx="91">
                  <c:v>45148.14814814813</c:v>
                </c:pt>
                <c:pt idx="92">
                  <c:v>45222.22222222219</c:v>
                </c:pt>
                <c:pt idx="93">
                  <c:v>45296.29629629626</c:v>
                </c:pt>
                <c:pt idx="94">
                  <c:v>45370.37037037034</c:v>
                </c:pt>
                <c:pt idx="95">
                  <c:v>45444.44444444441</c:v>
                </c:pt>
                <c:pt idx="96">
                  <c:v>45518.51851851848</c:v>
                </c:pt>
                <c:pt idx="97">
                  <c:v>45592.59259259256</c:v>
                </c:pt>
                <c:pt idx="98">
                  <c:v>46666.66666666658</c:v>
                </c:pt>
                <c:pt idx="99">
                  <c:v>46740.74074074058</c:v>
                </c:pt>
                <c:pt idx="100">
                  <c:v>46814.81481481478</c:v>
                </c:pt>
                <c:pt idx="101">
                  <c:v>46888.88888888886</c:v>
                </c:pt>
                <c:pt idx="102">
                  <c:v>46962.96296296292</c:v>
                </c:pt>
                <c:pt idx="103">
                  <c:v>47037.037037037</c:v>
                </c:pt>
                <c:pt idx="104">
                  <c:v>47111.11111111099</c:v>
                </c:pt>
                <c:pt idx="105">
                  <c:v>47185.18518518512</c:v>
                </c:pt>
                <c:pt idx="106">
                  <c:v>47259.25925925921</c:v>
                </c:pt>
                <c:pt idx="107">
                  <c:v>48333.33333333328</c:v>
                </c:pt>
                <c:pt idx="108">
                  <c:v>48407.40740740736</c:v>
                </c:pt>
                <c:pt idx="109">
                  <c:v>48481.48148148142</c:v>
                </c:pt>
                <c:pt idx="110">
                  <c:v>48555.55555555551</c:v>
                </c:pt>
                <c:pt idx="111">
                  <c:v>48629.62962962958</c:v>
                </c:pt>
                <c:pt idx="112">
                  <c:v>48703.70370370342</c:v>
                </c:pt>
                <c:pt idx="113">
                  <c:v>48777.77777777772</c:v>
                </c:pt>
                <c:pt idx="114">
                  <c:v>48851.8518518518</c:v>
                </c:pt>
                <c:pt idx="115">
                  <c:v>48925.92592592585</c:v>
                </c:pt>
                <c:pt idx="116">
                  <c:v>48999.99999999994</c:v>
                </c:pt>
                <c:pt idx="117">
                  <c:v>49074.07407407402</c:v>
                </c:pt>
                <c:pt idx="118">
                  <c:v>50148.1481481481</c:v>
                </c:pt>
                <c:pt idx="119">
                  <c:v>50222.22222222216</c:v>
                </c:pt>
                <c:pt idx="120">
                  <c:v>50296.29629629624</c:v>
                </c:pt>
                <c:pt idx="121">
                  <c:v>50370.37037037031</c:v>
                </c:pt>
                <c:pt idx="122">
                  <c:v>50444.44444444438</c:v>
                </c:pt>
                <c:pt idx="123">
                  <c:v>50518.51851851846</c:v>
                </c:pt>
                <c:pt idx="124">
                  <c:v>50592.59259259253</c:v>
                </c:pt>
                <c:pt idx="125">
                  <c:v>50666.66666666658</c:v>
                </c:pt>
                <c:pt idx="126">
                  <c:v>50740.74074074058</c:v>
                </c:pt>
                <c:pt idx="127">
                  <c:v>51814.81481481475</c:v>
                </c:pt>
                <c:pt idx="128">
                  <c:v>51888.88888888883</c:v>
                </c:pt>
                <c:pt idx="129">
                  <c:v>51962.96296296288</c:v>
                </c:pt>
                <c:pt idx="130">
                  <c:v>52037.03703703697</c:v>
                </c:pt>
                <c:pt idx="131">
                  <c:v>52111.11111111099</c:v>
                </c:pt>
                <c:pt idx="132">
                  <c:v>52185.1851851851</c:v>
                </c:pt>
                <c:pt idx="133">
                  <c:v>52259.2592592592</c:v>
                </c:pt>
                <c:pt idx="134">
                  <c:v>52333.33333333326</c:v>
                </c:pt>
                <c:pt idx="135">
                  <c:v>52407.40740740733</c:v>
                </c:pt>
                <c:pt idx="136">
                  <c:v>52481.48148148137</c:v>
                </c:pt>
                <c:pt idx="137">
                  <c:v>52555.55555555548</c:v>
                </c:pt>
                <c:pt idx="138">
                  <c:v>52629.62962962953</c:v>
                </c:pt>
                <c:pt idx="139">
                  <c:v>52703.7037037034</c:v>
                </c:pt>
                <c:pt idx="140">
                  <c:v>53777.77777777758</c:v>
                </c:pt>
                <c:pt idx="141">
                  <c:v>53851.85185185177</c:v>
                </c:pt>
                <c:pt idx="142">
                  <c:v>53925.92592592583</c:v>
                </c:pt>
                <c:pt idx="143">
                  <c:v>53999.99999999991</c:v>
                </c:pt>
                <c:pt idx="144">
                  <c:v>54074.074074074</c:v>
                </c:pt>
                <c:pt idx="145">
                  <c:v>54148.14814814806</c:v>
                </c:pt>
                <c:pt idx="146">
                  <c:v>54222.22222222213</c:v>
                </c:pt>
                <c:pt idx="147">
                  <c:v>54296.29629629621</c:v>
                </c:pt>
                <c:pt idx="148">
                  <c:v>54370.37037037028</c:v>
                </c:pt>
                <c:pt idx="149">
                  <c:v>54444.44444444435</c:v>
                </c:pt>
                <c:pt idx="150">
                  <c:v>54518.51851851843</c:v>
                </c:pt>
                <c:pt idx="151">
                  <c:v>54592.5925925925</c:v>
                </c:pt>
                <c:pt idx="152">
                  <c:v>54666.66666666657</c:v>
                </c:pt>
                <c:pt idx="153">
                  <c:v>55740.74074074058</c:v>
                </c:pt>
                <c:pt idx="154">
                  <c:v>55814.81481481473</c:v>
                </c:pt>
                <c:pt idx="155">
                  <c:v>55888.8888888888</c:v>
                </c:pt>
                <c:pt idx="156">
                  <c:v>55962.96296296285</c:v>
                </c:pt>
                <c:pt idx="157">
                  <c:v>56037.03703703694</c:v>
                </c:pt>
                <c:pt idx="158">
                  <c:v>56111.11111111099</c:v>
                </c:pt>
                <c:pt idx="159">
                  <c:v>56185.18518518507</c:v>
                </c:pt>
                <c:pt idx="160">
                  <c:v>56259.25925925916</c:v>
                </c:pt>
                <c:pt idx="161">
                  <c:v>56333.33333333323</c:v>
                </c:pt>
                <c:pt idx="162">
                  <c:v>56407.4074074073</c:v>
                </c:pt>
                <c:pt idx="163">
                  <c:v>56481.48148148137</c:v>
                </c:pt>
                <c:pt idx="164">
                  <c:v>56555.55555555545</c:v>
                </c:pt>
                <c:pt idx="165">
                  <c:v>56629.6296296295</c:v>
                </c:pt>
                <c:pt idx="166">
                  <c:v>56703.70370370337</c:v>
                </c:pt>
                <c:pt idx="167">
                  <c:v>56777.77777777758</c:v>
                </c:pt>
                <c:pt idx="168">
                  <c:v>56851.85185185174</c:v>
                </c:pt>
                <c:pt idx="169">
                  <c:v>56925.9259259258</c:v>
                </c:pt>
                <c:pt idx="170">
                  <c:v>56999.9999999999</c:v>
                </c:pt>
                <c:pt idx="171">
                  <c:v>58074.07407407396</c:v>
                </c:pt>
                <c:pt idx="172">
                  <c:v>58148.14814814803</c:v>
                </c:pt>
                <c:pt idx="173">
                  <c:v>58222.2222222221</c:v>
                </c:pt>
                <c:pt idx="174">
                  <c:v>58296.2962962962</c:v>
                </c:pt>
                <c:pt idx="175">
                  <c:v>58370.37037037025</c:v>
                </c:pt>
                <c:pt idx="176">
                  <c:v>58444.44444444432</c:v>
                </c:pt>
                <c:pt idx="177">
                  <c:v>58518.5185185184</c:v>
                </c:pt>
                <c:pt idx="178">
                  <c:v>58592.59259259247</c:v>
                </c:pt>
                <c:pt idx="179">
                  <c:v>58666.66666666653</c:v>
                </c:pt>
                <c:pt idx="180">
                  <c:v>58740.74074074058</c:v>
                </c:pt>
                <c:pt idx="181">
                  <c:v>58814.8148148147</c:v>
                </c:pt>
                <c:pt idx="182">
                  <c:v>58888.88888888876</c:v>
                </c:pt>
                <c:pt idx="183">
                  <c:v>58962.96296296283</c:v>
                </c:pt>
                <c:pt idx="184">
                  <c:v>59037.03703703691</c:v>
                </c:pt>
                <c:pt idx="185">
                  <c:v>60111.11111111098</c:v>
                </c:pt>
                <c:pt idx="186">
                  <c:v>60185.18518518502</c:v>
                </c:pt>
                <c:pt idx="187">
                  <c:v>60259.25925925913</c:v>
                </c:pt>
                <c:pt idx="188">
                  <c:v>60333.3333333332</c:v>
                </c:pt>
                <c:pt idx="189">
                  <c:v>60407.40740740727</c:v>
                </c:pt>
                <c:pt idx="190">
                  <c:v>60481.48148148118</c:v>
                </c:pt>
                <c:pt idx="191">
                  <c:v>60555.55555555542</c:v>
                </c:pt>
                <c:pt idx="192">
                  <c:v>60629.62962962947</c:v>
                </c:pt>
                <c:pt idx="193">
                  <c:v>60703.70370370332</c:v>
                </c:pt>
                <c:pt idx="194">
                  <c:v>60777.77777777758</c:v>
                </c:pt>
                <c:pt idx="195">
                  <c:v>60851.85185185171</c:v>
                </c:pt>
                <c:pt idx="196">
                  <c:v>60925.92592592577</c:v>
                </c:pt>
                <c:pt idx="197">
                  <c:v>61000.0</c:v>
                </c:pt>
                <c:pt idx="198">
                  <c:v>61080.0</c:v>
                </c:pt>
                <c:pt idx="199">
                  <c:v>61160.0</c:v>
                </c:pt>
                <c:pt idx="200">
                  <c:v>61240.0</c:v>
                </c:pt>
                <c:pt idx="201">
                  <c:v>62320.0</c:v>
                </c:pt>
                <c:pt idx="202">
                  <c:v>62400.0</c:v>
                </c:pt>
                <c:pt idx="203">
                  <c:v>62480.0</c:v>
                </c:pt>
                <c:pt idx="204">
                  <c:v>62560.0</c:v>
                </c:pt>
                <c:pt idx="205">
                  <c:v>62640.0</c:v>
                </c:pt>
                <c:pt idx="206">
                  <c:v>62720.0</c:v>
                </c:pt>
                <c:pt idx="207">
                  <c:v>62800.0</c:v>
                </c:pt>
                <c:pt idx="208">
                  <c:v>62880.0</c:v>
                </c:pt>
                <c:pt idx="209">
                  <c:v>62960.0</c:v>
                </c:pt>
                <c:pt idx="210">
                  <c:v>63040.0</c:v>
                </c:pt>
                <c:pt idx="211">
                  <c:v>63120.0</c:v>
                </c:pt>
                <c:pt idx="212">
                  <c:v>63200.0</c:v>
                </c:pt>
                <c:pt idx="213">
                  <c:v>63280.0</c:v>
                </c:pt>
                <c:pt idx="214">
                  <c:v>63360.0</c:v>
                </c:pt>
                <c:pt idx="215">
                  <c:v>63440.0</c:v>
                </c:pt>
                <c:pt idx="216">
                  <c:v>64520.0</c:v>
                </c:pt>
                <c:pt idx="217">
                  <c:v>64600.0</c:v>
                </c:pt>
                <c:pt idx="218">
                  <c:v>64680.0</c:v>
                </c:pt>
                <c:pt idx="219">
                  <c:v>64760.0</c:v>
                </c:pt>
                <c:pt idx="220">
                  <c:v>64840.0</c:v>
                </c:pt>
                <c:pt idx="221">
                  <c:v>64920.0</c:v>
                </c:pt>
                <c:pt idx="222">
                  <c:v>65000.0</c:v>
                </c:pt>
                <c:pt idx="223">
                  <c:v>65080.0</c:v>
                </c:pt>
                <c:pt idx="224">
                  <c:v>65160.0</c:v>
                </c:pt>
                <c:pt idx="225">
                  <c:v>65240.0</c:v>
                </c:pt>
                <c:pt idx="226">
                  <c:v>65320.0</c:v>
                </c:pt>
                <c:pt idx="227">
                  <c:v>65400.0</c:v>
                </c:pt>
                <c:pt idx="228">
                  <c:v>65480.0</c:v>
                </c:pt>
                <c:pt idx="229">
                  <c:v>65560.0</c:v>
                </c:pt>
                <c:pt idx="230">
                  <c:v>65640.0</c:v>
                </c:pt>
                <c:pt idx="231">
                  <c:v>65720.0</c:v>
                </c:pt>
                <c:pt idx="232">
                  <c:v>66800.0</c:v>
                </c:pt>
                <c:pt idx="233">
                  <c:v>66880.0</c:v>
                </c:pt>
                <c:pt idx="234">
                  <c:v>66960.0</c:v>
                </c:pt>
                <c:pt idx="235">
                  <c:v>67040.0</c:v>
                </c:pt>
                <c:pt idx="236">
                  <c:v>67120.0</c:v>
                </c:pt>
                <c:pt idx="237">
                  <c:v>67200.0</c:v>
                </c:pt>
                <c:pt idx="238">
                  <c:v>67280.0</c:v>
                </c:pt>
                <c:pt idx="239">
                  <c:v>67360.0</c:v>
                </c:pt>
                <c:pt idx="240">
                  <c:v>67440.0</c:v>
                </c:pt>
                <c:pt idx="241">
                  <c:v>67520.0</c:v>
                </c:pt>
                <c:pt idx="242">
                  <c:v>67600.0</c:v>
                </c:pt>
                <c:pt idx="243">
                  <c:v>67680.0</c:v>
                </c:pt>
                <c:pt idx="244">
                  <c:v>67760.0</c:v>
                </c:pt>
                <c:pt idx="245">
                  <c:v>67840.0</c:v>
                </c:pt>
                <c:pt idx="246">
                  <c:v>67920.0</c:v>
                </c:pt>
                <c:pt idx="247">
                  <c:v>68000.0</c:v>
                </c:pt>
                <c:pt idx="248">
                  <c:v>68080.0</c:v>
                </c:pt>
                <c:pt idx="249">
                  <c:v>68160.0</c:v>
                </c:pt>
                <c:pt idx="250">
                  <c:v>68240.0</c:v>
                </c:pt>
                <c:pt idx="251">
                  <c:v>68320.0</c:v>
                </c:pt>
                <c:pt idx="252">
                  <c:v>68400.0</c:v>
                </c:pt>
                <c:pt idx="253">
                  <c:v>68480.0</c:v>
                </c:pt>
                <c:pt idx="254">
                  <c:v>69560.0</c:v>
                </c:pt>
                <c:pt idx="255">
                  <c:v>69640.0</c:v>
                </c:pt>
                <c:pt idx="256">
                  <c:v>69720.0</c:v>
                </c:pt>
                <c:pt idx="257">
                  <c:v>69800.0</c:v>
                </c:pt>
                <c:pt idx="258">
                  <c:v>69880.0</c:v>
                </c:pt>
                <c:pt idx="259">
                  <c:v>69960.0</c:v>
                </c:pt>
                <c:pt idx="260">
                  <c:v>70040.0</c:v>
                </c:pt>
                <c:pt idx="261">
                  <c:v>70120.0</c:v>
                </c:pt>
                <c:pt idx="262">
                  <c:v>70200.0</c:v>
                </c:pt>
                <c:pt idx="263">
                  <c:v>70280.0</c:v>
                </c:pt>
                <c:pt idx="264">
                  <c:v>70360.0</c:v>
                </c:pt>
                <c:pt idx="265">
                  <c:v>70440.0</c:v>
                </c:pt>
                <c:pt idx="266">
                  <c:v>70520.0</c:v>
                </c:pt>
                <c:pt idx="267">
                  <c:v>70600.0</c:v>
                </c:pt>
                <c:pt idx="268">
                  <c:v>70680.0</c:v>
                </c:pt>
                <c:pt idx="269">
                  <c:v>70760.0</c:v>
                </c:pt>
                <c:pt idx="270">
                  <c:v>70840.0</c:v>
                </c:pt>
                <c:pt idx="271">
                  <c:v>70920.0</c:v>
                </c:pt>
                <c:pt idx="272">
                  <c:v>71000.0</c:v>
                </c:pt>
                <c:pt idx="273">
                  <c:v>71080.0</c:v>
                </c:pt>
                <c:pt idx="274">
                  <c:v>71160.0</c:v>
                </c:pt>
                <c:pt idx="275">
                  <c:v>71240.0</c:v>
                </c:pt>
                <c:pt idx="276">
                  <c:v>71320.0</c:v>
                </c:pt>
                <c:pt idx="277">
                  <c:v>71400.0</c:v>
                </c:pt>
                <c:pt idx="278">
                  <c:v>71480.0</c:v>
                </c:pt>
                <c:pt idx="279">
                  <c:v>71560.0</c:v>
                </c:pt>
                <c:pt idx="280">
                  <c:v>71640.0</c:v>
                </c:pt>
                <c:pt idx="281">
                  <c:v>71720.0</c:v>
                </c:pt>
                <c:pt idx="282">
                  <c:v>71800.0</c:v>
                </c:pt>
                <c:pt idx="283">
                  <c:v>71880.0</c:v>
                </c:pt>
                <c:pt idx="284">
                  <c:v>71960.0</c:v>
                </c:pt>
                <c:pt idx="285">
                  <c:v>72040.0</c:v>
                </c:pt>
                <c:pt idx="286">
                  <c:v>72120.0</c:v>
                </c:pt>
                <c:pt idx="287">
                  <c:v>72200.0</c:v>
                </c:pt>
                <c:pt idx="288">
                  <c:v>72280.0</c:v>
                </c:pt>
                <c:pt idx="289">
                  <c:v>72360.0</c:v>
                </c:pt>
                <c:pt idx="290">
                  <c:v>72440.0</c:v>
                </c:pt>
                <c:pt idx="291">
                  <c:v>72520.0</c:v>
                </c:pt>
                <c:pt idx="292">
                  <c:v>72600.0</c:v>
                </c:pt>
                <c:pt idx="293">
                  <c:v>73680.0</c:v>
                </c:pt>
                <c:pt idx="294">
                  <c:v>73760.0</c:v>
                </c:pt>
                <c:pt idx="295">
                  <c:v>73840.0</c:v>
                </c:pt>
                <c:pt idx="296">
                  <c:v>73920.0</c:v>
                </c:pt>
                <c:pt idx="297">
                  <c:v>74000.0</c:v>
                </c:pt>
                <c:pt idx="298">
                  <c:v>74080.0</c:v>
                </c:pt>
                <c:pt idx="299">
                  <c:v>74160.0</c:v>
                </c:pt>
                <c:pt idx="300">
                  <c:v>74240.0</c:v>
                </c:pt>
                <c:pt idx="301">
                  <c:v>74320.0</c:v>
                </c:pt>
                <c:pt idx="302">
                  <c:v>74400.0</c:v>
                </c:pt>
                <c:pt idx="303">
                  <c:v>74480.0</c:v>
                </c:pt>
                <c:pt idx="304">
                  <c:v>74560.0</c:v>
                </c:pt>
                <c:pt idx="305">
                  <c:v>74640.0</c:v>
                </c:pt>
                <c:pt idx="306">
                  <c:v>74720.0</c:v>
                </c:pt>
                <c:pt idx="307">
                  <c:v>74800.0</c:v>
                </c:pt>
                <c:pt idx="308">
                  <c:v>74880.0</c:v>
                </c:pt>
                <c:pt idx="309">
                  <c:v>74960.0</c:v>
                </c:pt>
                <c:pt idx="310">
                  <c:v>75040.0</c:v>
                </c:pt>
                <c:pt idx="311">
                  <c:v>75120.0</c:v>
                </c:pt>
                <c:pt idx="312">
                  <c:v>75200.0</c:v>
                </c:pt>
                <c:pt idx="313">
                  <c:v>75280.0</c:v>
                </c:pt>
                <c:pt idx="314">
                  <c:v>75360.0</c:v>
                </c:pt>
                <c:pt idx="315">
                  <c:v>75440.0</c:v>
                </c:pt>
                <c:pt idx="316">
                  <c:v>75520.0</c:v>
                </c:pt>
                <c:pt idx="317">
                  <c:v>75600.0</c:v>
                </c:pt>
                <c:pt idx="318">
                  <c:v>75680.0</c:v>
                </c:pt>
                <c:pt idx="319">
                  <c:v>75760.0</c:v>
                </c:pt>
                <c:pt idx="320">
                  <c:v>75840.0</c:v>
                </c:pt>
                <c:pt idx="321">
                  <c:v>75920.0</c:v>
                </c:pt>
                <c:pt idx="322">
                  <c:v>76000.0</c:v>
                </c:pt>
                <c:pt idx="323">
                  <c:v>76043.47826086957</c:v>
                </c:pt>
                <c:pt idx="324">
                  <c:v>76086.95652173911</c:v>
                </c:pt>
                <c:pt idx="325">
                  <c:v>76130.4347826087</c:v>
                </c:pt>
                <c:pt idx="326">
                  <c:v>76173.91304347783</c:v>
                </c:pt>
                <c:pt idx="327">
                  <c:v>76217.39130434785</c:v>
                </c:pt>
                <c:pt idx="328">
                  <c:v>76260.8695652174</c:v>
                </c:pt>
                <c:pt idx="329">
                  <c:v>76304.34782608697</c:v>
                </c:pt>
                <c:pt idx="330">
                  <c:v>76347.82608695654</c:v>
                </c:pt>
                <c:pt idx="331">
                  <c:v>76391.30434782611</c:v>
                </c:pt>
                <c:pt idx="332">
                  <c:v>76434.78260869567</c:v>
                </c:pt>
                <c:pt idx="333">
                  <c:v>76478.26086956524</c:v>
                </c:pt>
                <c:pt idx="334">
                  <c:v>76521.73913043482</c:v>
                </c:pt>
                <c:pt idx="335">
                  <c:v>76565.21739130437</c:v>
                </c:pt>
                <c:pt idx="336">
                  <c:v>76608.69565217396</c:v>
                </c:pt>
                <c:pt idx="337">
                  <c:v>76677.81493868454</c:v>
                </c:pt>
                <c:pt idx="338">
                  <c:v>76746.93422519513</c:v>
                </c:pt>
                <c:pt idx="339">
                  <c:v>76816.05351170571</c:v>
                </c:pt>
                <c:pt idx="340">
                  <c:v>76885.17279821632</c:v>
                </c:pt>
                <c:pt idx="341">
                  <c:v>76954.29208472642</c:v>
                </c:pt>
                <c:pt idx="342">
                  <c:v>77023.41137123737</c:v>
                </c:pt>
                <c:pt idx="343">
                  <c:v>77092.53065774808</c:v>
                </c:pt>
                <c:pt idx="344">
                  <c:v>77161.6499442587</c:v>
                </c:pt>
                <c:pt idx="345">
                  <c:v>77230.76923076921</c:v>
                </c:pt>
                <c:pt idx="346">
                  <c:v>77299.88851727957</c:v>
                </c:pt>
                <c:pt idx="347">
                  <c:v>77369.00780379039</c:v>
                </c:pt>
                <c:pt idx="348">
                  <c:v>77438.12709030105</c:v>
                </c:pt>
                <c:pt idx="349">
                  <c:v>77507.24637681137</c:v>
                </c:pt>
                <c:pt idx="350">
                  <c:v>77576.36566332221</c:v>
                </c:pt>
                <c:pt idx="351">
                  <c:v>77645.48494983281</c:v>
                </c:pt>
                <c:pt idx="352">
                  <c:v>77714.60423634341</c:v>
                </c:pt>
                <c:pt idx="353">
                  <c:v>77783.72352285402</c:v>
                </c:pt>
                <c:pt idx="354">
                  <c:v>77852.8428093642</c:v>
                </c:pt>
                <c:pt idx="355">
                  <c:v>77921.96209587489</c:v>
                </c:pt>
                <c:pt idx="356">
                  <c:v>77991.08138238578</c:v>
                </c:pt>
                <c:pt idx="357">
                  <c:v>78060.20066889638</c:v>
                </c:pt>
                <c:pt idx="358">
                  <c:v>78129.31995540696</c:v>
                </c:pt>
                <c:pt idx="359">
                  <c:v>78198.43924191737</c:v>
                </c:pt>
                <c:pt idx="360">
                  <c:v>78267.55852842815</c:v>
                </c:pt>
                <c:pt idx="361">
                  <c:v>78336.6778149388</c:v>
                </c:pt>
                <c:pt idx="362">
                  <c:v>78405.79710144931</c:v>
                </c:pt>
                <c:pt idx="363">
                  <c:v>78474.91638795933</c:v>
                </c:pt>
                <c:pt idx="364">
                  <c:v>78544.03567447039</c:v>
                </c:pt>
                <c:pt idx="365">
                  <c:v>78613.1549609811</c:v>
                </c:pt>
                <c:pt idx="366">
                  <c:v>78682.27424749169</c:v>
                </c:pt>
                <c:pt idx="367">
                  <c:v>78751.39353400197</c:v>
                </c:pt>
                <c:pt idx="368">
                  <c:v>78820.51282051243</c:v>
                </c:pt>
                <c:pt idx="369">
                  <c:v>78889.63210702337</c:v>
                </c:pt>
                <c:pt idx="370">
                  <c:v>78958.75139353405</c:v>
                </c:pt>
                <c:pt idx="371">
                  <c:v>79027.87068004465</c:v>
                </c:pt>
                <c:pt idx="372">
                  <c:v>79096.9899665553</c:v>
                </c:pt>
                <c:pt idx="373">
                  <c:v>79166.10925306583</c:v>
                </c:pt>
                <c:pt idx="374">
                  <c:v>79235.22853957611</c:v>
                </c:pt>
                <c:pt idx="375">
                  <c:v>79304.347826087</c:v>
                </c:pt>
                <c:pt idx="376">
                  <c:v>79373.4671125976</c:v>
                </c:pt>
                <c:pt idx="377">
                  <c:v>79442.5863991082</c:v>
                </c:pt>
                <c:pt idx="378">
                  <c:v>79511.70568561877</c:v>
                </c:pt>
                <c:pt idx="379">
                  <c:v>79580.82497212937</c:v>
                </c:pt>
                <c:pt idx="380">
                  <c:v>79649.94425863994</c:v>
                </c:pt>
                <c:pt idx="381">
                  <c:v>79719.0635451502</c:v>
                </c:pt>
                <c:pt idx="382">
                  <c:v>79788.18283166114</c:v>
                </c:pt>
                <c:pt idx="383">
                  <c:v>79857.30211817173</c:v>
                </c:pt>
                <c:pt idx="384">
                  <c:v>79926.4214046824</c:v>
                </c:pt>
                <c:pt idx="385">
                  <c:v>79995.54069119261</c:v>
                </c:pt>
                <c:pt idx="386">
                  <c:v>80064.65997770351</c:v>
                </c:pt>
                <c:pt idx="387">
                  <c:v>80133.7792642141</c:v>
                </c:pt>
                <c:pt idx="388">
                  <c:v>80202.8985507247</c:v>
                </c:pt>
                <c:pt idx="389">
                  <c:v>80272.01783723527</c:v>
                </c:pt>
                <c:pt idx="390">
                  <c:v>80341.1371237459</c:v>
                </c:pt>
                <c:pt idx="391">
                  <c:v>80410.25641025644</c:v>
                </c:pt>
                <c:pt idx="392">
                  <c:v>80479.3756967671</c:v>
                </c:pt>
                <c:pt idx="393">
                  <c:v>80548.4949832772</c:v>
                </c:pt>
                <c:pt idx="394">
                  <c:v>80617.61426978828</c:v>
                </c:pt>
                <c:pt idx="395">
                  <c:v>80686.73355629883</c:v>
                </c:pt>
                <c:pt idx="396">
                  <c:v>80755.85284280939</c:v>
                </c:pt>
                <c:pt idx="397">
                  <c:v>80824.97212932001</c:v>
                </c:pt>
                <c:pt idx="398">
                  <c:v>80894.09141583062</c:v>
                </c:pt>
                <c:pt idx="399">
                  <c:v>80963.2107023412</c:v>
                </c:pt>
                <c:pt idx="400">
                  <c:v>81032.3299888518</c:v>
                </c:pt>
                <c:pt idx="401">
                  <c:v>81101.4492753619</c:v>
                </c:pt>
                <c:pt idx="402">
                  <c:v>81170.56856187269</c:v>
                </c:pt>
                <c:pt idx="403">
                  <c:v>81239.68784838356</c:v>
                </c:pt>
                <c:pt idx="404">
                  <c:v>81308.80713489418</c:v>
                </c:pt>
                <c:pt idx="405">
                  <c:v>81377.92642140476</c:v>
                </c:pt>
                <c:pt idx="406">
                  <c:v>81447.04570791535</c:v>
                </c:pt>
                <c:pt idx="407">
                  <c:v>81516.16499442592</c:v>
                </c:pt>
                <c:pt idx="408">
                  <c:v>81585.28428093651</c:v>
                </c:pt>
                <c:pt idx="409">
                  <c:v>81654.40356744711</c:v>
                </c:pt>
                <c:pt idx="410">
                  <c:v>81723.52285395761</c:v>
                </c:pt>
                <c:pt idx="411">
                  <c:v>81792.6421404683</c:v>
                </c:pt>
                <c:pt idx="412">
                  <c:v>81861.7614269789</c:v>
                </c:pt>
                <c:pt idx="413">
                  <c:v>81930.88071348949</c:v>
                </c:pt>
                <c:pt idx="414">
                  <c:v>82000.0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0307336"/>
        <c:axId val="-2140304152"/>
      </c:lineChart>
      <c:dateAx>
        <c:axId val="-2140307336"/>
        <c:scaling>
          <c:orientation val="minMax"/>
        </c:scaling>
        <c:delete val="0"/>
        <c:axPos val="b"/>
        <c:numFmt formatCode="[$-809]mmm\-yy;@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Proxima Nova Regular"/>
                <a:cs typeface="Proxima Nova Regular"/>
              </a:defRPr>
            </a:pPr>
            <a:endParaRPr lang="en-US"/>
          </a:p>
        </c:txPr>
        <c:crossAx val="-2140304152"/>
        <c:crosses val="autoZero"/>
        <c:auto val="1"/>
        <c:lblOffset val="100"/>
        <c:baseTimeUnit val="days"/>
        <c:majorUnit val="3.0"/>
        <c:majorTimeUnit val="months"/>
      </c:dateAx>
      <c:valAx>
        <c:axId val="-2140304152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Proxima Nova Regular"/>
                <a:cs typeface="Proxima Nova Regular"/>
              </a:defRPr>
            </a:pPr>
            <a:endParaRPr lang="en-US"/>
          </a:p>
        </c:txPr>
        <c:crossAx val="-21403073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50800"/>
          </c:spPr>
          <c:marker>
            <c:symbol val="none"/>
          </c:marker>
          <c:trendline>
            <c:spPr>
              <a:ln>
                <a:prstDash val="dash"/>
              </a:ln>
            </c:spPr>
            <c:trendlineType val="linear"/>
            <c:forward val="13.0"/>
            <c:dispRSqr val="0"/>
            <c:dispEq val="0"/>
          </c:trendline>
          <c:cat>
            <c:numRef>
              <c:f>'(1a) Wallets'!$A$16:$A$39</c:f>
              <c:numCache>
                <c:formatCode>mmm\-yy</c:formatCode>
                <c:ptCount val="24"/>
                <c:pt idx="0">
                  <c:v>41275.0</c:v>
                </c:pt>
                <c:pt idx="1">
                  <c:v>41306.0</c:v>
                </c:pt>
                <c:pt idx="2">
                  <c:v>41334.0</c:v>
                </c:pt>
                <c:pt idx="3">
                  <c:v>41365.0</c:v>
                </c:pt>
                <c:pt idx="4">
                  <c:v>41395.0</c:v>
                </c:pt>
                <c:pt idx="5">
                  <c:v>41426.0</c:v>
                </c:pt>
                <c:pt idx="6">
                  <c:v>41456.0</c:v>
                </c:pt>
                <c:pt idx="7">
                  <c:v>41487.0</c:v>
                </c:pt>
                <c:pt idx="8">
                  <c:v>41518.0</c:v>
                </c:pt>
                <c:pt idx="9">
                  <c:v>41548.0</c:v>
                </c:pt>
                <c:pt idx="10">
                  <c:v>41579.0</c:v>
                </c:pt>
                <c:pt idx="11">
                  <c:v>41609.0</c:v>
                </c:pt>
                <c:pt idx="12">
                  <c:v>41640.0</c:v>
                </c:pt>
                <c:pt idx="13">
                  <c:v>41671.0</c:v>
                </c:pt>
                <c:pt idx="14">
                  <c:v>41699.0</c:v>
                </c:pt>
                <c:pt idx="15">
                  <c:v>41730.0</c:v>
                </c:pt>
                <c:pt idx="16">
                  <c:v>41760.0</c:v>
                </c:pt>
                <c:pt idx="17">
                  <c:v>41791.0</c:v>
                </c:pt>
                <c:pt idx="18">
                  <c:v>41821.0</c:v>
                </c:pt>
                <c:pt idx="19">
                  <c:v>41852.0</c:v>
                </c:pt>
                <c:pt idx="20">
                  <c:v>41883.0</c:v>
                </c:pt>
                <c:pt idx="21">
                  <c:v>41913.0</c:v>
                </c:pt>
                <c:pt idx="22">
                  <c:v>41944.0</c:v>
                </c:pt>
                <c:pt idx="23">
                  <c:v>41974.0</c:v>
                </c:pt>
              </c:numCache>
            </c:numRef>
          </c:cat>
          <c:val>
            <c:numRef>
              <c:f>'(1a) Wallets'!$J$16:$J$39</c:f>
              <c:numCache>
                <c:formatCode>#,##0</c:formatCode>
                <c:ptCount val="24"/>
                <c:pt idx="0">
                  <c:v>180915.0</c:v>
                </c:pt>
                <c:pt idx="1">
                  <c:v>227422.0</c:v>
                </c:pt>
                <c:pt idx="2">
                  <c:v>324716.0</c:v>
                </c:pt>
                <c:pt idx="3">
                  <c:v>570125.0</c:v>
                </c:pt>
                <c:pt idx="4">
                  <c:v>692639.0</c:v>
                </c:pt>
                <c:pt idx="5">
                  <c:v>765039.0</c:v>
                </c:pt>
                <c:pt idx="6">
                  <c:v>964518.0</c:v>
                </c:pt>
                <c:pt idx="7">
                  <c:v>1.121287E6</c:v>
                </c:pt>
                <c:pt idx="8">
                  <c:v>1.353201E6</c:v>
                </c:pt>
                <c:pt idx="9">
                  <c:v>1.511387E6</c:v>
                </c:pt>
                <c:pt idx="10">
                  <c:v>2.422487E6</c:v>
                </c:pt>
                <c:pt idx="11">
                  <c:v>3.194584E6</c:v>
                </c:pt>
                <c:pt idx="12">
                  <c:v>3.685552E6</c:v>
                </c:pt>
                <c:pt idx="13">
                  <c:v>4.094249E6</c:v>
                </c:pt>
                <c:pt idx="14">
                  <c:v>4.448142E6</c:v>
                </c:pt>
                <c:pt idx="15">
                  <c:v>4.892212E6</c:v>
                </c:pt>
                <c:pt idx="16">
                  <c:v>5.180398E6</c:v>
                </c:pt>
                <c:pt idx="17">
                  <c:v>5.427688E6</c:v>
                </c:pt>
                <c:pt idx="18">
                  <c:v>5.826615E6</c:v>
                </c:pt>
                <c:pt idx="19">
                  <c:v>6.197088E6</c:v>
                </c:pt>
                <c:pt idx="20">
                  <c:v>6.559978E6</c:v>
                </c:pt>
                <c:pt idx="21">
                  <c:v>7.05163033333333E6</c:v>
                </c:pt>
                <c:pt idx="22">
                  <c:v>7.77506466666667E6</c:v>
                </c:pt>
                <c:pt idx="23">
                  <c:v>7.948272E6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6604888"/>
        <c:axId val="-2086607912"/>
      </c:lineChart>
      <c:dateAx>
        <c:axId val="-208660488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txPr>
          <a:bodyPr rot="-60000000" vert="horz"/>
          <a:lstStyle/>
          <a:p>
            <a:pPr>
              <a:defRPr lang="en-US" sz="1400">
                <a:latin typeface="Proxima Nova Regular"/>
                <a:cs typeface="Proxima Nova Regular"/>
              </a:defRPr>
            </a:pPr>
            <a:endParaRPr lang="en-US"/>
          </a:p>
        </c:txPr>
        <c:crossAx val="-2086607912"/>
        <c:crosses val="autoZero"/>
        <c:auto val="1"/>
        <c:lblOffset val="100"/>
        <c:baseTimeUnit val="months"/>
      </c:dateAx>
      <c:valAx>
        <c:axId val="-2086607912"/>
        <c:scaling>
          <c:orientation val="minMax"/>
          <c:min val="0.0"/>
        </c:scaling>
        <c:delete val="0"/>
        <c:axPos val="l"/>
        <c:majorGridlines/>
        <c:numFmt formatCode="#,##0" sourceLinked="0"/>
        <c:majorTickMark val="none"/>
        <c:minorTickMark val="none"/>
        <c:tickLblPos val="nextTo"/>
        <c:txPr>
          <a:bodyPr rot="-60000000" vert="horz"/>
          <a:lstStyle/>
          <a:p>
            <a:pPr>
              <a:defRPr lang="en-US" sz="1400">
                <a:latin typeface="Proxima Nova Regular"/>
                <a:cs typeface="Proxima Nova Regular"/>
              </a:defRPr>
            </a:pPr>
            <a:endParaRPr lang="en-US"/>
          </a:p>
        </c:txPr>
        <c:crossAx val="-2086604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28538547651675"/>
          <c:y val="0.0578586826347306"/>
          <c:w val="0.904617330081987"/>
          <c:h val="0.813980654076463"/>
        </c:manualLayout>
      </c:layout>
      <c:lineChart>
        <c:grouping val="standard"/>
        <c:varyColors val="0"/>
        <c:ser>
          <c:idx val="0"/>
          <c:order val="0"/>
          <c:spPr>
            <a:ln w="50800"/>
          </c:spPr>
          <c:marker>
            <c:symbol val="none"/>
          </c:marker>
          <c:trendline>
            <c:spPr>
              <a:ln>
                <a:prstDash val="dash"/>
              </a:ln>
            </c:spPr>
            <c:trendlineType val="linear"/>
            <c:forward val="400.0"/>
            <c:dispRSqr val="0"/>
            <c:dispEq val="0"/>
          </c:trendline>
          <c:cat>
            <c:numRef>
              <c:f>ATM!$A$1:$A$342</c:f>
              <c:numCache>
                <c:formatCode>dd/mm/yyyy\ hh:mm</c:formatCode>
                <c:ptCount val="342"/>
                <c:pt idx="0">
                  <c:v>41576.0</c:v>
                </c:pt>
                <c:pt idx="1">
                  <c:v>41586.0</c:v>
                </c:pt>
                <c:pt idx="2">
                  <c:v>41598.0</c:v>
                </c:pt>
                <c:pt idx="3">
                  <c:v>41625.0</c:v>
                </c:pt>
                <c:pt idx="4">
                  <c:v>41651.0</c:v>
                </c:pt>
                <c:pt idx="5">
                  <c:v>41657.0</c:v>
                </c:pt>
                <c:pt idx="6">
                  <c:v>41663.0</c:v>
                </c:pt>
                <c:pt idx="7">
                  <c:v>41669.0</c:v>
                </c:pt>
                <c:pt idx="8">
                  <c:v>41681.0</c:v>
                </c:pt>
                <c:pt idx="9">
                  <c:v>41686.0</c:v>
                </c:pt>
                <c:pt idx="10">
                  <c:v>41688.0</c:v>
                </c:pt>
                <c:pt idx="11">
                  <c:v>41688.0</c:v>
                </c:pt>
                <c:pt idx="12">
                  <c:v>41688.0</c:v>
                </c:pt>
                <c:pt idx="13">
                  <c:v>41688.0</c:v>
                </c:pt>
                <c:pt idx="14">
                  <c:v>41689.0</c:v>
                </c:pt>
                <c:pt idx="15">
                  <c:v>41689.0</c:v>
                </c:pt>
                <c:pt idx="16">
                  <c:v>41689.0</c:v>
                </c:pt>
                <c:pt idx="17">
                  <c:v>41689.0</c:v>
                </c:pt>
                <c:pt idx="18">
                  <c:v>41690.0</c:v>
                </c:pt>
                <c:pt idx="19">
                  <c:v>41696.0</c:v>
                </c:pt>
                <c:pt idx="20">
                  <c:v>41696.0</c:v>
                </c:pt>
                <c:pt idx="21">
                  <c:v>41696.0</c:v>
                </c:pt>
                <c:pt idx="22">
                  <c:v>41698.0</c:v>
                </c:pt>
                <c:pt idx="23">
                  <c:v>41699.0</c:v>
                </c:pt>
                <c:pt idx="24">
                  <c:v>41699.0</c:v>
                </c:pt>
                <c:pt idx="25">
                  <c:v>41699.0</c:v>
                </c:pt>
                <c:pt idx="26">
                  <c:v>41699.0</c:v>
                </c:pt>
                <c:pt idx="27">
                  <c:v>41699.0</c:v>
                </c:pt>
                <c:pt idx="28">
                  <c:v>41700.0</c:v>
                </c:pt>
                <c:pt idx="29">
                  <c:v>41701.0</c:v>
                </c:pt>
                <c:pt idx="30">
                  <c:v>41704.0</c:v>
                </c:pt>
                <c:pt idx="31">
                  <c:v>41705.0</c:v>
                </c:pt>
                <c:pt idx="32">
                  <c:v>41707.0</c:v>
                </c:pt>
                <c:pt idx="33">
                  <c:v>41709.0</c:v>
                </c:pt>
                <c:pt idx="34">
                  <c:v>41712.0</c:v>
                </c:pt>
                <c:pt idx="35">
                  <c:v>41715.0</c:v>
                </c:pt>
                <c:pt idx="36">
                  <c:v>41718.0</c:v>
                </c:pt>
                <c:pt idx="37">
                  <c:v>41718.0</c:v>
                </c:pt>
                <c:pt idx="38">
                  <c:v>41718.0</c:v>
                </c:pt>
                <c:pt idx="39">
                  <c:v>41718.0</c:v>
                </c:pt>
                <c:pt idx="40">
                  <c:v>41725.0</c:v>
                </c:pt>
                <c:pt idx="41">
                  <c:v>41726.0</c:v>
                </c:pt>
                <c:pt idx="42">
                  <c:v>41726.0</c:v>
                </c:pt>
                <c:pt idx="43">
                  <c:v>41726.0</c:v>
                </c:pt>
                <c:pt idx="44">
                  <c:v>41728.0</c:v>
                </c:pt>
                <c:pt idx="45">
                  <c:v>41728.0</c:v>
                </c:pt>
                <c:pt idx="46">
                  <c:v>41729.0</c:v>
                </c:pt>
                <c:pt idx="47">
                  <c:v>41730.0</c:v>
                </c:pt>
                <c:pt idx="48">
                  <c:v>41731.0</c:v>
                </c:pt>
                <c:pt idx="49">
                  <c:v>41731.0</c:v>
                </c:pt>
                <c:pt idx="50">
                  <c:v>41737.0</c:v>
                </c:pt>
                <c:pt idx="51">
                  <c:v>41739.0</c:v>
                </c:pt>
                <c:pt idx="52">
                  <c:v>41740.0</c:v>
                </c:pt>
                <c:pt idx="53">
                  <c:v>41740.0</c:v>
                </c:pt>
                <c:pt idx="54">
                  <c:v>41741.0</c:v>
                </c:pt>
                <c:pt idx="55">
                  <c:v>41742.0</c:v>
                </c:pt>
                <c:pt idx="56">
                  <c:v>41744.0</c:v>
                </c:pt>
                <c:pt idx="57">
                  <c:v>41745.0</c:v>
                </c:pt>
                <c:pt idx="58">
                  <c:v>41747.0</c:v>
                </c:pt>
                <c:pt idx="59">
                  <c:v>41749.0</c:v>
                </c:pt>
                <c:pt idx="60">
                  <c:v>41750.0</c:v>
                </c:pt>
                <c:pt idx="61">
                  <c:v>41750.0</c:v>
                </c:pt>
                <c:pt idx="62">
                  <c:v>41750.0</c:v>
                </c:pt>
                <c:pt idx="63">
                  <c:v>41759.0</c:v>
                </c:pt>
                <c:pt idx="64">
                  <c:v>41759.0</c:v>
                </c:pt>
                <c:pt idx="65">
                  <c:v>41760.0</c:v>
                </c:pt>
                <c:pt idx="66">
                  <c:v>41760.0</c:v>
                </c:pt>
                <c:pt idx="67">
                  <c:v>41760.0</c:v>
                </c:pt>
                <c:pt idx="68">
                  <c:v>41762.0</c:v>
                </c:pt>
                <c:pt idx="69">
                  <c:v>41765.0</c:v>
                </c:pt>
                <c:pt idx="70">
                  <c:v>41772.0</c:v>
                </c:pt>
                <c:pt idx="71">
                  <c:v>41773.0</c:v>
                </c:pt>
                <c:pt idx="72">
                  <c:v>41774.0</c:v>
                </c:pt>
                <c:pt idx="73">
                  <c:v>41774.0</c:v>
                </c:pt>
                <c:pt idx="74">
                  <c:v>41777.0</c:v>
                </c:pt>
                <c:pt idx="75">
                  <c:v>41778.0</c:v>
                </c:pt>
                <c:pt idx="76">
                  <c:v>41778.0</c:v>
                </c:pt>
                <c:pt idx="77">
                  <c:v>41779.0</c:v>
                </c:pt>
                <c:pt idx="78">
                  <c:v>41779.0</c:v>
                </c:pt>
                <c:pt idx="79">
                  <c:v>41780.0</c:v>
                </c:pt>
                <c:pt idx="80">
                  <c:v>41781.0</c:v>
                </c:pt>
                <c:pt idx="81">
                  <c:v>41783.0</c:v>
                </c:pt>
                <c:pt idx="82">
                  <c:v>41784.0</c:v>
                </c:pt>
                <c:pt idx="83">
                  <c:v>41785.0</c:v>
                </c:pt>
                <c:pt idx="84">
                  <c:v>41785.0</c:v>
                </c:pt>
                <c:pt idx="85">
                  <c:v>41785.0</c:v>
                </c:pt>
                <c:pt idx="86">
                  <c:v>41786.0</c:v>
                </c:pt>
                <c:pt idx="87">
                  <c:v>41786.0</c:v>
                </c:pt>
                <c:pt idx="88">
                  <c:v>41787.0</c:v>
                </c:pt>
                <c:pt idx="89">
                  <c:v>41789.0</c:v>
                </c:pt>
                <c:pt idx="90">
                  <c:v>41789.0</c:v>
                </c:pt>
                <c:pt idx="91">
                  <c:v>41790.0</c:v>
                </c:pt>
                <c:pt idx="92">
                  <c:v>41791.0</c:v>
                </c:pt>
                <c:pt idx="93">
                  <c:v>41792.0</c:v>
                </c:pt>
                <c:pt idx="94">
                  <c:v>41793.0</c:v>
                </c:pt>
                <c:pt idx="95">
                  <c:v>41793.0</c:v>
                </c:pt>
                <c:pt idx="96">
                  <c:v>41793.0</c:v>
                </c:pt>
                <c:pt idx="97">
                  <c:v>41795.0</c:v>
                </c:pt>
                <c:pt idx="98">
                  <c:v>41797.0</c:v>
                </c:pt>
                <c:pt idx="99">
                  <c:v>41799.0</c:v>
                </c:pt>
                <c:pt idx="100">
                  <c:v>41800.0</c:v>
                </c:pt>
                <c:pt idx="101">
                  <c:v>41801.0</c:v>
                </c:pt>
                <c:pt idx="102">
                  <c:v>41802.0</c:v>
                </c:pt>
                <c:pt idx="103">
                  <c:v>41803.0</c:v>
                </c:pt>
                <c:pt idx="104">
                  <c:v>41804.0</c:v>
                </c:pt>
                <c:pt idx="105">
                  <c:v>41804.0</c:v>
                </c:pt>
                <c:pt idx="106">
                  <c:v>41804.0</c:v>
                </c:pt>
                <c:pt idx="107">
                  <c:v>41804.0</c:v>
                </c:pt>
                <c:pt idx="108">
                  <c:v>41806.0</c:v>
                </c:pt>
                <c:pt idx="109">
                  <c:v>41807.0</c:v>
                </c:pt>
                <c:pt idx="110">
                  <c:v>41807.0</c:v>
                </c:pt>
                <c:pt idx="111">
                  <c:v>41807.0</c:v>
                </c:pt>
                <c:pt idx="112">
                  <c:v>41807.0</c:v>
                </c:pt>
                <c:pt idx="113">
                  <c:v>41808.0</c:v>
                </c:pt>
                <c:pt idx="114">
                  <c:v>41808.0</c:v>
                </c:pt>
                <c:pt idx="115">
                  <c:v>41809.0</c:v>
                </c:pt>
                <c:pt idx="116">
                  <c:v>41809.0</c:v>
                </c:pt>
                <c:pt idx="117">
                  <c:v>41810.0</c:v>
                </c:pt>
                <c:pt idx="118">
                  <c:v>41812.0</c:v>
                </c:pt>
                <c:pt idx="119">
                  <c:v>41814.0</c:v>
                </c:pt>
                <c:pt idx="120">
                  <c:v>41815.0</c:v>
                </c:pt>
                <c:pt idx="121">
                  <c:v>41815.0</c:v>
                </c:pt>
                <c:pt idx="122">
                  <c:v>41815.0</c:v>
                </c:pt>
                <c:pt idx="123">
                  <c:v>41816.0</c:v>
                </c:pt>
                <c:pt idx="124">
                  <c:v>41816.0</c:v>
                </c:pt>
                <c:pt idx="125">
                  <c:v>41818.0</c:v>
                </c:pt>
                <c:pt idx="126">
                  <c:v>41821.0</c:v>
                </c:pt>
                <c:pt idx="127">
                  <c:v>41823.0</c:v>
                </c:pt>
                <c:pt idx="128">
                  <c:v>41827.0</c:v>
                </c:pt>
                <c:pt idx="129">
                  <c:v>41828.0</c:v>
                </c:pt>
                <c:pt idx="130">
                  <c:v>41829.0</c:v>
                </c:pt>
                <c:pt idx="131">
                  <c:v>41829.0</c:v>
                </c:pt>
                <c:pt idx="132">
                  <c:v>41829.0</c:v>
                </c:pt>
                <c:pt idx="133">
                  <c:v>41829.0</c:v>
                </c:pt>
                <c:pt idx="134">
                  <c:v>41830.0</c:v>
                </c:pt>
                <c:pt idx="135">
                  <c:v>41831.0</c:v>
                </c:pt>
                <c:pt idx="136">
                  <c:v>41832.0</c:v>
                </c:pt>
                <c:pt idx="137">
                  <c:v>41835.0</c:v>
                </c:pt>
                <c:pt idx="138">
                  <c:v>41835.0</c:v>
                </c:pt>
                <c:pt idx="139">
                  <c:v>41836.0</c:v>
                </c:pt>
                <c:pt idx="140">
                  <c:v>41837.0</c:v>
                </c:pt>
                <c:pt idx="141">
                  <c:v>41839.0</c:v>
                </c:pt>
                <c:pt idx="142">
                  <c:v>41840.0</c:v>
                </c:pt>
                <c:pt idx="143">
                  <c:v>41844.0</c:v>
                </c:pt>
                <c:pt idx="144">
                  <c:v>41844.0</c:v>
                </c:pt>
                <c:pt idx="145">
                  <c:v>41845.0</c:v>
                </c:pt>
                <c:pt idx="146">
                  <c:v>41847.0</c:v>
                </c:pt>
                <c:pt idx="147">
                  <c:v>41849.0</c:v>
                </c:pt>
                <c:pt idx="148">
                  <c:v>41849.0</c:v>
                </c:pt>
                <c:pt idx="149">
                  <c:v>41850.0</c:v>
                </c:pt>
                <c:pt idx="150">
                  <c:v>41852.0</c:v>
                </c:pt>
                <c:pt idx="151">
                  <c:v>41852.0</c:v>
                </c:pt>
                <c:pt idx="152">
                  <c:v>41852.0</c:v>
                </c:pt>
                <c:pt idx="153">
                  <c:v>41855.0</c:v>
                </c:pt>
                <c:pt idx="154">
                  <c:v>41856.0</c:v>
                </c:pt>
                <c:pt idx="155">
                  <c:v>41857.0</c:v>
                </c:pt>
                <c:pt idx="156">
                  <c:v>41857.0</c:v>
                </c:pt>
                <c:pt idx="157">
                  <c:v>41858.0</c:v>
                </c:pt>
                <c:pt idx="158">
                  <c:v>41858.0</c:v>
                </c:pt>
                <c:pt idx="159">
                  <c:v>41859.0</c:v>
                </c:pt>
                <c:pt idx="160">
                  <c:v>41859.0</c:v>
                </c:pt>
                <c:pt idx="161">
                  <c:v>41859.0</c:v>
                </c:pt>
                <c:pt idx="162">
                  <c:v>41862.0</c:v>
                </c:pt>
                <c:pt idx="163">
                  <c:v>41862.0</c:v>
                </c:pt>
                <c:pt idx="164">
                  <c:v>41862.0</c:v>
                </c:pt>
                <c:pt idx="165">
                  <c:v>41862.0</c:v>
                </c:pt>
                <c:pt idx="166">
                  <c:v>41862.0</c:v>
                </c:pt>
                <c:pt idx="167">
                  <c:v>41862.0</c:v>
                </c:pt>
                <c:pt idx="168">
                  <c:v>41862.0</c:v>
                </c:pt>
                <c:pt idx="169">
                  <c:v>41863.0</c:v>
                </c:pt>
                <c:pt idx="170">
                  <c:v>41863.0</c:v>
                </c:pt>
                <c:pt idx="171">
                  <c:v>41864.0</c:v>
                </c:pt>
                <c:pt idx="172">
                  <c:v>41865.0</c:v>
                </c:pt>
                <c:pt idx="173">
                  <c:v>41866.0</c:v>
                </c:pt>
                <c:pt idx="174">
                  <c:v>41866.0</c:v>
                </c:pt>
                <c:pt idx="175">
                  <c:v>41866.0</c:v>
                </c:pt>
                <c:pt idx="176">
                  <c:v>41867.0</c:v>
                </c:pt>
                <c:pt idx="177">
                  <c:v>41869.0</c:v>
                </c:pt>
                <c:pt idx="178">
                  <c:v>41869.0</c:v>
                </c:pt>
                <c:pt idx="179">
                  <c:v>41869.0</c:v>
                </c:pt>
                <c:pt idx="180">
                  <c:v>41870.0</c:v>
                </c:pt>
                <c:pt idx="181">
                  <c:v>41871.0</c:v>
                </c:pt>
                <c:pt idx="182">
                  <c:v>41872.0</c:v>
                </c:pt>
                <c:pt idx="183">
                  <c:v>41872.0</c:v>
                </c:pt>
                <c:pt idx="184">
                  <c:v>41872.0</c:v>
                </c:pt>
                <c:pt idx="185">
                  <c:v>41872.0</c:v>
                </c:pt>
                <c:pt idx="186">
                  <c:v>41873.0</c:v>
                </c:pt>
                <c:pt idx="187">
                  <c:v>41873.0</c:v>
                </c:pt>
                <c:pt idx="188">
                  <c:v>41873.0</c:v>
                </c:pt>
                <c:pt idx="189">
                  <c:v>41874.0</c:v>
                </c:pt>
                <c:pt idx="190">
                  <c:v>41875.0</c:v>
                </c:pt>
                <c:pt idx="191">
                  <c:v>41876.0</c:v>
                </c:pt>
                <c:pt idx="192">
                  <c:v>41876.0</c:v>
                </c:pt>
                <c:pt idx="193">
                  <c:v>41877.0</c:v>
                </c:pt>
                <c:pt idx="194">
                  <c:v>41879.0</c:v>
                </c:pt>
                <c:pt idx="195">
                  <c:v>41880.0</c:v>
                </c:pt>
                <c:pt idx="196">
                  <c:v>41880.0</c:v>
                </c:pt>
                <c:pt idx="197">
                  <c:v>41883.0</c:v>
                </c:pt>
                <c:pt idx="198">
                  <c:v>41883.0</c:v>
                </c:pt>
                <c:pt idx="199">
                  <c:v>41883.0</c:v>
                </c:pt>
                <c:pt idx="200">
                  <c:v>41885.0</c:v>
                </c:pt>
                <c:pt idx="201">
                  <c:v>41886.0</c:v>
                </c:pt>
                <c:pt idx="202">
                  <c:v>41887.0</c:v>
                </c:pt>
                <c:pt idx="203">
                  <c:v>41887.0</c:v>
                </c:pt>
                <c:pt idx="204">
                  <c:v>41887.0</c:v>
                </c:pt>
                <c:pt idx="205">
                  <c:v>41888.0</c:v>
                </c:pt>
                <c:pt idx="206">
                  <c:v>41888.0</c:v>
                </c:pt>
                <c:pt idx="207">
                  <c:v>41890.0</c:v>
                </c:pt>
                <c:pt idx="208">
                  <c:v>41890.0</c:v>
                </c:pt>
                <c:pt idx="209">
                  <c:v>41891.0</c:v>
                </c:pt>
                <c:pt idx="210">
                  <c:v>41892.0</c:v>
                </c:pt>
                <c:pt idx="211">
                  <c:v>41892.0</c:v>
                </c:pt>
                <c:pt idx="212">
                  <c:v>41892.0</c:v>
                </c:pt>
                <c:pt idx="213">
                  <c:v>41892.0</c:v>
                </c:pt>
                <c:pt idx="214">
                  <c:v>41892.0</c:v>
                </c:pt>
                <c:pt idx="215">
                  <c:v>41893.0</c:v>
                </c:pt>
                <c:pt idx="216">
                  <c:v>41894.0</c:v>
                </c:pt>
                <c:pt idx="217">
                  <c:v>41895.0</c:v>
                </c:pt>
                <c:pt idx="218">
                  <c:v>41896.0</c:v>
                </c:pt>
                <c:pt idx="219">
                  <c:v>41897.0</c:v>
                </c:pt>
                <c:pt idx="220">
                  <c:v>41897.0</c:v>
                </c:pt>
                <c:pt idx="221">
                  <c:v>41898.0</c:v>
                </c:pt>
                <c:pt idx="222">
                  <c:v>41898.0</c:v>
                </c:pt>
                <c:pt idx="223">
                  <c:v>41899.0</c:v>
                </c:pt>
                <c:pt idx="224">
                  <c:v>41901.0</c:v>
                </c:pt>
                <c:pt idx="225">
                  <c:v>41901.0</c:v>
                </c:pt>
                <c:pt idx="226">
                  <c:v>41902.0</c:v>
                </c:pt>
                <c:pt idx="227">
                  <c:v>41904.0</c:v>
                </c:pt>
                <c:pt idx="228">
                  <c:v>41905.0</c:v>
                </c:pt>
                <c:pt idx="229">
                  <c:v>41907.0</c:v>
                </c:pt>
                <c:pt idx="230">
                  <c:v>41907.0</c:v>
                </c:pt>
                <c:pt idx="231">
                  <c:v>41908.0</c:v>
                </c:pt>
                <c:pt idx="232">
                  <c:v>41908.0</c:v>
                </c:pt>
                <c:pt idx="233">
                  <c:v>41908.0</c:v>
                </c:pt>
                <c:pt idx="234">
                  <c:v>41908.0</c:v>
                </c:pt>
                <c:pt idx="235">
                  <c:v>41909.0</c:v>
                </c:pt>
                <c:pt idx="236">
                  <c:v>41911.0</c:v>
                </c:pt>
                <c:pt idx="237">
                  <c:v>41912.0</c:v>
                </c:pt>
                <c:pt idx="238">
                  <c:v>41913.0</c:v>
                </c:pt>
                <c:pt idx="239">
                  <c:v>41913.0</c:v>
                </c:pt>
                <c:pt idx="240">
                  <c:v>41913.0</c:v>
                </c:pt>
                <c:pt idx="241">
                  <c:v>41913.0</c:v>
                </c:pt>
                <c:pt idx="242">
                  <c:v>41914.0</c:v>
                </c:pt>
                <c:pt idx="243">
                  <c:v>41916.0</c:v>
                </c:pt>
                <c:pt idx="244">
                  <c:v>41916.0</c:v>
                </c:pt>
                <c:pt idx="245">
                  <c:v>41917.0</c:v>
                </c:pt>
                <c:pt idx="246">
                  <c:v>41918.0</c:v>
                </c:pt>
                <c:pt idx="247">
                  <c:v>41918.0</c:v>
                </c:pt>
                <c:pt idx="248">
                  <c:v>41921.0</c:v>
                </c:pt>
                <c:pt idx="249">
                  <c:v>41921.0</c:v>
                </c:pt>
                <c:pt idx="250">
                  <c:v>41921.0</c:v>
                </c:pt>
                <c:pt idx="251">
                  <c:v>41922.0</c:v>
                </c:pt>
                <c:pt idx="252">
                  <c:v>41922.0</c:v>
                </c:pt>
                <c:pt idx="253">
                  <c:v>41922.0</c:v>
                </c:pt>
                <c:pt idx="254">
                  <c:v>41925.0</c:v>
                </c:pt>
                <c:pt idx="255">
                  <c:v>41927.0</c:v>
                </c:pt>
                <c:pt idx="256">
                  <c:v>41928.0</c:v>
                </c:pt>
                <c:pt idx="257">
                  <c:v>41928.0</c:v>
                </c:pt>
                <c:pt idx="258">
                  <c:v>41930.0</c:v>
                </c:pt>
                <c:pt idx="259">
                  <c:v>41930.0</c:v>
                </c:pt>
                <c:pt idx="260">
                  <c:v>41930.0</c:v>
                </c:pt>
                <c:pt idx="261">
                  <c:v>41930.0</c:v>
                </c:pt>
                <c:pt idx="262">
                  <c:v>41930.0</c:v>
                </c:pt>
                <c:pt idx="263">
                  <c:v>41930.0</c:v>
                </c:pt>
                <c:pt idx="264">
                  <c:v>41931.0</c:v>
                </c:pt>
                <c:pt idx="265">
                  <c:v>41934.0</c:v>
                </c:pt>
                <c:pt idx="266">
                  <c:v>41934.0</c:v>
                </c:pt>
                <c:pt idx="267">
                  <c:v>41935.0</c:v>
                </c:pt>
                <c:pt idx="268">
                  <c:v>41936.0</c:v>
                </c:pt>
                <c:pt idx="269">
                  <c:v>41937.0</c:v>
                </c:pt>
                <c:pt idx="270">
                  <c:v>41938.0</c:v>
                </c:pt>
                <c:pt idx="271">
                  <c:v>41938.0</c:v>
                </c:pt>
                <c:pt idx="272">
                  <c:v>41941.0</c:v>
                </c:pt>
                <c:pt idx="273">
                  <c:v>41942.0</c:v>
                </c:pt>
                <c:pt idx="274">
                  <c:v>41942.0</c:v>
                </c:pt>
                <c:pt idx="275">
                  <c:v>41942.0</c:v>
                </c:pt>
                <c:pt idx="276">
                  <c:v>41943.0</c:v>
                </c:pt>
                <c:pt idx="277">
                  <c:v>41943.0</c:v>
                </c:pt>
                <c:pt idx="278">
                  <c:v>41943.0</c:v>
                </c:pt>
                <c:pt idx="279">
                  <c:v>41947.0</c:v>
                </c:pt>
                <c:pt idx="280">
                  <c:v>41948.0</c:v>
                </c:pt>
                <c:pt idx="281">
                  <c:v>41949.0</c:v>
                </c:pt>
                <c:pt idx="282">
                  <c:v>41950.0</c:v>
                </c:pt>
                <c:pt idx="283">
                  <c:v>41950.0</c:v>
                </c:pt>
                <c:pt idx="284">
                  <c:v>41953.0</c:v>
                </c:pt>
                <c:pt idx="285">
                  <c:v>41953.0</c:v>
                </c:pt>
                <c:pt idx="286">
                  <c:v>41954.0</c:v>
                </c:pt>
                <c:pt idx="287">
                  <c:v>41955.0</c:v>
                </c:pt>
                <c:pt idx="288">
                  <c:v>41957.0</c:v>
                </c:pt>
                <c:pt idx="289">
                  <c:v>41958.0</c:v>
                </c:pt>
                <c:pt idx="290">
                  <c:v>41959.0</c:v>
                </c:pt>
                <c:pt idx="291">
                  <c:v>41959.0</c:v>
                </c:pt>
                <c:pt idx="292">
                  <c:v>41963.0</c:v>
                </c:pt>
                <c:pt idx="293">
                  <c:v>41964.0</c:v>
                </c:pt>
                <c:pt idx="294">
                  <c:v>41964.0</c:v>
                </c:pt>
                <c:pt idx="295">
                  <c:v>41964.0</c:v>
                </c:pt>
                <c:pt idx="296">
                  <c:v>41965.0</c:v>
                </c:pt>
                <c:pt idx="297">
                  <c:v>41967.0</c:v>
                </c:pt>
                <c:pt idx="298">
                  <c:v>41968.0</c:v>
                </c:pt>
                <c:pt idx="299">
                  <c:v>41968.0</c:v>
                </c:pt>
                <c:pt idx="300">
                  <c:v>41968.0</c:v>
                </c:pt>
                <c:pt idx="301">
                  <c:v>41968.0</c:v>
                </c:pt>
                <c:pt idx="302">
                  <c:v>41968.0</c:v>
                </c:pt>
                <c:pt idx="303">
                  <c:v>41970.0</c:v>
                </c:pt>
                <c:pt idx="304">
                  <c:v>41971.0</c:v>
                </c:pt>
                <c:pt idx="305">
                  <c:v>41972.0</c:v>
                </c:pt>
                <c:pt idx="306">
                  <c:v>41973.0</c:v>
                </c:pt>
                <c:pt idx="307">
                  <c:v>41974.0</c:v>
                </c:pt>
                <c:pt idx="308">
                  <c:v>41977.0</c:v>
                </c:pt>
                <c:pt idx="309">
                  <c:v>41977.0</c:v>
                </c:pt>
                <c:pt idx="310">
                  <c:v>41977.0</c:v>
                </c:pt>
                <c:pt idx="311">
                  <c:v>41978.0</c:v>
                </c:pt>
                <c:pt idx="312">
                  <c:v>41978.0</c:v>
                </c:pt>
                <c:pt idx="313">
                  <c:v>41978.0</c:v>
                </c:pt>
                <c:pt idx="314">
                  <c:v>41978.0</c:v>
                </c:pt>
                <c:pt idx="315">
                  <c:v>41978.0</c:v>
                </c:pt>
                <c:pt idx="316">
                  <c:v>41978.0</c:v>
                </c:pt>
                <c:pt idx="317">
                  <c:v>41978.0</c:v>
                </c:pt>
                <c:pt idx="318">
                  <c:v>41981.0</c:v>
                </c:pt>
                <c:pt idx="319">
                  <c:v>41981.0</c:v>
                </c:pt>
                <c:pt idx="320">
                  <c:v>41981.0</c:v>
                </c:pt>
                <c:pt idx="321">
                  <c:v>41983.0</c:v>
                </c:pt>
                <c:pt idx="322">
                  <c:v>41984.0</c:v>
                </c:pt>
                <c:pt idx="323">
                  <c:v>41986.0</c:v>
                </c:pt>
                <c:pt idx="324">
                  <c:v>41986.0</c:v>
                </c:pt>
                <c:pt idx="325">
                  <c:v>41986.0</c:v>
                </c:pt>
                <c:pt idx="326">
                  <c:v>41988.0</c:v>
                </c:pt>
                <c:pt idx="327">
                  <c:v>41988.0</c:v>
                </c:pt>
                <c:pt idx="328">
                  <c:v>41989.0</c:v>
                </c:pt>
                <c:pt idx="329">
                  <c:v>41989.0</c:v>
                </c:pt>
                <c:pt idx="330">
                  <c:v>41990.0</c:v>
                </c:pt>
                <c:pt idx="331">
                  <c:v>41990.0</c:v>
                </c:pt>
                <c:pt idx="332">
                  <c:v>41990.0</c:v>
                </c:pt>
                <c:pt idx="333">
                  <c:v>41992.0</c:v>
                </c:pt>
                <c:pt idx="334">
                  <c:v>41993.0</c:v>
                </c:pt>
                <c:pt idx="335">
                  <c:v>41995.0</c:v>
                </c:pt>
                <c:pt idx="336">
                  <c:v>42000.0</c:v>
                </c:pt>
                <c:pt idx="337">
                  <c:v>42001.0</c:v>
                </c:pt>
                <c:pt idx="338">
                  <c:v>42001.0</c:v>
                </c:pt>
                <c:pt idx="339">
                  <c:v>42002.0</c:v>
                </c:pt>
                <c:pt idx="340">
                  <c:v>42002.0</c:v>
                </c:pt>
                <c:pt idx="341">
                  <c:v>42004.0</c:v>
                </c:pt>
              </c:numCache>
            </c:numRef>
          </c:cat>
          <c:val>
            <c:numRef>
              <c:f>ATM!$B$1:$B$342</c:f>
              <c:numCache>
                <c:formatCode>General</c:formatCode>
                <c:ptCount val="34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  <c:pt idx="256">
                  <c:v>257.0</c:v>
                </c:pt>
                <c:pt idx="257">
                  <c:v>258.0</c:v>
                </c:pt>
                <c:pt idx="258">
                  <c:v>259.0</c:v>
                </c:pt>
                <c:pt idx="259">
                  <c:v>260.0</c:v>
                </c:pt>
                <c:pt idx="260">
                  <c:v>261.0</c:v>
                </c:pt>
                <c:pt idx="261">
                  <c:v>262.0</c:v>
                </c:pt>
                <c:pt idx="262">
                  <c:v>263.0</c:v>
                </c:pt>
                <c:pt idx="263">
                  <c:v>264.0</c:v>
                </c:pt>
                <c:pt idx="264">
                  <c:v>265.0</c:v>
                </c:pt>
                <c:pt idx="265">
                  <c:v>266.0</c:v>
                </c:pt>
                <c:pt idx="266">
                  <c:v>267.0</c:v>
                </c:pt>
                <c:pt idx="267">
                  <c:v>268.0</c:v>
                </c:pt>
                <c:pt idx="268">
                  <c:v>269.0</c:v>
                </c:pt>
                <c:pt idx="269">
                  <c:v>270.0</c:v>
                </c:pt>
                <c:pt idx="270">
                  <c:v>271.0</c:v>
                </c:pt>
                <c:pt idx="271">
                  <c:v>272.0</c:v>
                </c:pt>
                <c:pt idx="272">
                  <c:v>273.0</c:v>
                </c:pt>
                <c:pt idx="273">
                  <c:v>274.0</c:v>
                </c:pt>
                <c:pt idx="274">
                  <c:v>275.0</c:v>
                </c:pt>
                <c:pt idx="275">
                  <c:v>276.0</c:v>
                </c:pt>
                <c:pt idx="276">
                  <c:v>277.0</c:v>
                </c:pt>
                <c:pt idx="277">
                  <c:v>278.0</c:v>
                </c:pt>
                <c:pt idx="278">
                  <c:v>279.0</c:v>
                </c:pt>
                <c:pt idx="279">
                  <c:v>280.0</c:v>
                </c:pt>
                <c:pt idx="280">
                  <c:v>281.0</c:v>
                </c:pt>
                <c:pt idx="281">
                  <c:v>282.0</c:v>
                </c:pt>
                <c:pt idx="282">
                  <c:v>283.0</c:v>
                </c:pt>
                <c:pt idx="283">
                  <c:v>284.0</c:v>
                </c:pt>
                <c:pt idx="284">
                  <c:v>285.0</c:v>
                </c:pt>
                <c:pt idx="285">
                  <c:v>286.0</c:v>
                </c:pt>
                <c:pt idx="286">
                  <c:v>287.0</c:v>
                </c:pt>
                <c:pt idx="287">
                  <c:v>288.0</c:v>
                </c:pt>
                <c:pt idx="288">
                  <c:v>289.0</c:v>
                </c:pt>
                <c:pt idx="289">
                  <c:v>290.0</c:v>
                </c:pt>
                <c:pt idx="290">
                  <c:v>291.0</c:v>
                </c:pt>
                <c:pt idx="291">
                  <c:v>292.0</c:v>
                </c:pt>
                <c:pt idx="292">
                  <c:v>293.0</c:v>
                </c:pt>
                <c:pt idx="293">
                  <c:v>294.0</c:v>
                </c:pt>
                <c:pt idx="294">
                  <c:v>295.0</c:v>
                </c:pt>
                <c:pt idx="295">
                  <c:v>296.0</c:v>
                </c:pt>
                <c:pt idx="296">
                  <c:v>297.0</c:v>
                </c:pt>
                <c:pt idx="297">
                  <c:v>298.0</c:v>
                </c:pt>
                <c:pt idx="298">
                  <c:v>299.0</c:v>
                </c:pt>
                <c:pt idx="299">
                  <c:v>300.0</c:v>
                </c:pt>
                <c:pt idx="300">
                  <c:v>301.0</c:v>
                </c:pt>
                <c:pt idx="301">
                  <c:v>302.0</c:v>
                </c:pt>
                <c:pt idx="302">
                  <c:v>303.0</c:v>
                </c:pt>
                <c:pt idx="303">
                  <c:v>304.0</c:v>
                </c:pt>
                <c:pt idx="304">
                  <c:v>305.0</c:v>
                </c:pt>
                <c:pt idx="305">
                  <c:v>306.0</c:v>
                </c:pt>
                <c:pt idx="306">
                  <c:v>307.0</c:v>
                </c:pt>
                <c:pt idx="307">
                  <c:v>308.0</c:v>
                </c:pt>
                <c:pt idx="308">
                  <c:v>309.0</c:v>
                </c:pt>
                <c:pt idx="309">
                  <c:v>310.0</c:v>
                </c:pt>
                <c:pt idx="310">
                  <c:v>311.0</c:v>
                </c:pt>
                <c:pt idx="311">
                  <c:v>312.0</c:v>
                </c:pt>
                <c:pt idx="312">
                  <c:v>313.0</c:v>
                </c:pt>
                <c:pt idx="313">
                  <c:v>314.0</c:v>
                </c:pt>
                <c:pt idx="314">
                  <c:v>315.0</c:v>
                </c:pt>
                <c:pt idx="315">
                  <c:v>316.0</c:v>
                </c:pt>
                <c:pt idx="316">
                  <c:v>317.0</c:v>
                </c:pt>
                <c:pt idx="317">
                  <c:v>318.0</c:v>
                </c:pt>
                <c:pt idx="318">
                  <c:v>319.0</c:v>
                </c:pt>
                <c:pt idx="319">
                  <c:v>320.0</c:v>
                </c:pt>
                <c:pt idx="320">
                  <c:v>321.0</c:v>
                </c:pt>
                <c:pt idx="321">
                  <c:v>322.0</c:v>
                </c:pt>
                <c:pt idx="322">
                  <c:v>323.0</c:v>
                </c:pt>
                <c:pt idx="323">
                  <c:v>324.0</c:v>
                </c:pt>
                <c:pt idx="324">
                  <c:v>325.0</c:v>
                </c:pt>
                <c:pt idx="325">
                  <c:v>326.0</c:v>
                </c:pt>
                <c:pt idx="326">
                  <c:v>327.0</c:v>
                </c:pt>
                <c:pt idx="327">
                  <c:v>328.0</c:v>
                </c:pt>
                <c:pt idx="328">
                  <c:v>329.0</c:v>
                </c:pt>
                <c:pt idx="329">
                  <c:v>330.0</c:v>
                </c:pt>
                <c:pt idx="330">
                  <c:v>331.0</c:v>
                </c:pt>
                <c:pt idx="331">
                  <c:v>332.0</c:v>
                </c:pt>
                <c:pt idx="332">
                  <c:v>333.0</c:v>
                </c:pt>
                <c:pt idx="333">
                  <c:v>334.0</c:v>
                </c:pt>
                <c:pt idx="334">
                  <c:v>335.0</c:v>
                </c:pt>
                <c:pt idx="335">
                  <c:v>336.0</c:v>
                </c:pt>
                <c:pt idx="336">
                  <c:v>337.0</c:v>
                </c:pt>
                <c:pt idx="337">
                  <c:v>338.0</c:v>
                </c:pt>
                <c:pt idx="338">
                  <c:v>339.0</c:v>
                </c:pt>
                <c:pt idx="339">
                  <c:v>340.0</c:v>
                </c:pt>
                <c:pt idx="340">
                  <c:v>341.0</c:v>
                </c:pt>
                <c:pt idx="341">
                  <c:v>342.0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6662376"/>
        <c:axId val="-2086665432"/>
      </c:lineChart>
      <c:dateAx>
        <c:axId val="-2086662376"/>
        <c:scaling>
          <c:orientation val="minMax"/>
          <c:max val="42404.0"/>
          <c:min val="41576.0"/>
        </c:scaling>
        <c:delete val="0"/>
        <c:axPos val="b"/>
        <c:numFmt formatCode="[$-809]mmm\-yy;@" sourceLinked="0"/>
        <c:majorTickMark val="out"/>
        <c:minorTickMark val="none"/>
        <c:tickLblPos val="nextTo"/>
        <c:txPr>
          <a:bodyPr/>
          <a:lstStyle/>
          <a:p>
            <a:pPr>
              <a:defRPr lang="en-US" sz="1400">
                <a:latin typeface="Proxima Nova Regular"/>
                <a:cs typeface="Proxima Nova Regular"/>
              </a:defRPr>
            </a:pPr>
            <a:endParaRPr lang="en-US"/>
          </a:p>
        </c:txPr>
        <c:crossAx val="-2086665432"/>
        <c:crosses val="autoZero"/>
        <c:auto val="0"/>
        <c:lblOffset val="100"/>
        <c:baseTimeUnit val="days"/>
        <c:majorUnit val="3.0"/>
        <c:majorTimeUnit val="months"/>
        <c:minorUnit val="1.0"/>
        <c:minorTimeUnit val="months"/>
      </c:dateAx>
      <c:valAx>
        <c:axId val="-2086665432"/>
        <c:scaling>
          <c:orientation val="minMax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US" sz="1400">
                <a:latin typeface="Proxima Nova Regular"/>
                <a:cs typeface="Proxima Nova Regular"/>
              </a:defRPr>
            </a:pPr>
            <a:endParaRPr lang="en-US"/>
          </a:p>
        </c:txPr>
        <c:crossAx val="-2086662376"/>
        <c:crossesAt val="41576.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36814-9927-474A-AA6F-851B993C655F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B145C-662B-474F-872B-043EDD12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8CDB2-F6DE-2B4B-8ADC-70B2E989EB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5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D290233-0DD1-4A80-BB1E-9ADC3556DBB6}" type="datetimeFigureOut">
              <a:rPr lang="en-US" smtClean="0"/>
              <a:t>15-02-27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bit.org/" TargetMode="External"/><Relationship Id="rId4" Type="http://schemas.openxmlformats.org/officeDocument/2006/relationships/hyperlink" Target="http://www.coinbase.com" TargetMode="External"/><Relationship Id="rId5" Type="http://schemas.openxmlformats.org/officeDocument/2006/relationships/hyperlink" Target="http://www.bitcoinpulse.com/" TargetMode="External"/><Relationship Id="rId6" Type="http://schemas.openxmlformats.org/officeDocument/2006/relationships/chart" Target="../charts/chart5.xml"/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blockchain.info/chart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blockchain.info/charts" TargetMode="External"/><Relationship Id="rId3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6.xml"/><Relationship Id="rId3" Type="http://schemas.openxmlformats.org/officeDocument/2006/relationships/hyperlink" Target="http://coinatmradar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3.jpg"/><Relationship Id="rId5" Type="http://schemas.openxmlformats.org/officeDocument/2006/relationships/image" Target="../media/image46.png"/><Relationship Id="rId6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coinpulse.com" TargetMode="External"/><Relationship Id="rId4" Type="http://schemas.openxmlformats.org/officeDocument/2006/relationships/hyperlink" Target="http://www.github.com" TargetMode="External"/><Relationship Id="rId5" Type="http://schemas.openxmlformats.org/officeDocument/2006/relationships/hyperlink" Target="http://coinatmradar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lockchain.inf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coinity.org/markets" TargetMode="External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lockchain.info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z6IQX7uDk4" TargetMode="External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indesk.com/bitcoin-venture-capita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hyperlink" Target="http://pwc.blogs.com/press_room/a-brief-history-of-pwc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indesk.com/following-money-trends-bitcoin-venture-capital-investment/" TargetMode="External"/></Relationships>
</file>

<file path=ppt/slides/_rels/slide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jpe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30" Type="http://schemas.openxmlformats.org/officeDocument/2006/relationships/image" Target="../media/image31.png"/><Relationship Id="rId31" Type="http://schemas.openxmlformats.org/officeDocument/2006/relationships/image" Target="../media/image32.png"/><Relationship Id="rId32" Type="http://schemas.openxmlformats.org/officeDocument/2006/relationships/image" Target="../media/image33.png"/><Relationship Id="rId9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33" Type="http://schemas.openxmlformats.org/officeDocument/2006/relationships/image" Target="../media/image34.png"/><Relationship Id="rId34" Type="http://schemas.openxmlformats.org/officeDocument/2006/relationships/image" Target="../media/image35.png"/><Relationship Id="rId35" Type="http://schemas.openxmlformats.org/officeDocument/2006/relationships/image" Target="../media/image36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pay.com" TargetMode="External"/><Relationship Id="rId4" Type="http://schemas.openxmlformats.org/officeDocument/2006/relationships/hyperlink" Target="http://www.bitcoinpulse.com" TargetMode="Externa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coinbase.co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 about </a:t>
            </a:r>
            <a:r>
              <a:rPr lang="en-US" dirty="0" err="1" smtClean="0"/>
              <a:t>Bitcoin</a:t>
            </a:r>
            <a:endParaRPr lang="en-US" dirty="0"/>
          </a:p>
        </p:txBody>
      </p:sp>
      <p:pic>
        <p:nvPicPr>
          <p:cNvPr id="4" name="Picture 3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56" y="5219343"/>
            <a:ext cx="1073567" cy="1073567"/>
          </a:xfrm>
          <a:prstGeom prst="rect">
            <a:avLst/>
          </a:prstGeom>
        </p:spPr>
      </p:pic>
      <p:pic>
        <p:nvPicPr>
          <p:cNvPr id="5" name="Picture 2" descr="C:\Documents and Settings\Roman\Desktop\bitcoin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" y="440365"/>
            <a:ext cx="1073567" cy="107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86366" y="4097185"/>
            <a:ext cx="6858000" cy="1122158"/>
          </a:xfrm>
          <a:noFill/>
        </p:spPr>
        <p:txBody>
          <a:bodyPr>
            <a:no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Jeffrey J. Song, PhD, CSO, </a:t>
            </a:r>
            <a:r>
              <a:rPr lang="en-US" sz="2000" dirty="0" err="1" smtClean="0"/>
              <a:t>Coinplug</a:t>
            </a:r>
            <a:r>
              <a:rPr lang="en-US" sz="2000" dirty="0" smtClean="0"/>
              <a:t> Inc.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8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 txBox="1">
            <a:spLocks/>
          </p:cNvSpPr>
          <p:nvPr/>
        </p:nvSpPr>
        <p:spPr>
          <a:xfrm>
            <a:off x="2083586" y="5499375"/>
            <a:ext cx="5052320" cy="276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                 Total Wallets                   	Forecasted Wallets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2943"/>
            <a:ext cx="8229599" cy="1028701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Approximately 12 Million Bitcoin Wallets Forecast by End of 2015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118169" y="5618937"/>
            <a:ext cx="688531" cy="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83189" y="5637174"/>
            <a:ext cx="70471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/>
          <p:cNvSpPr txBox="1">
            <a:spLocks/>
          </p:cNvSpPr>
          <p:nvPr/>
        </p:nvSpPr>
        <p:spPr>
          <a:xfrm>
            <a:off x="2567680" y="1841775"/>
            <a:ext cx="5052320" cy="276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7135906" y="1841775"/>
            <a:ext cx="1920034" cy="276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                 R</a:t>
            </a:r>
            <a:r>
              <a:rPr lang="en-US" baseline="30000" dirty="0" smtClean="0"/>
              <a:t>2</a:t>
            </a:r>
            <a:r>
              <a:rPr lang="en-US" dirty="0" smtClean="0"/>
              <a:t> = 0.971</a:t>
            </a:r>
            <a:endParaRPr lang="en-US" dirty="0"/>
          </a:p>
        </p:txBody>
      </p:sp>
      <p:sp>
        <p:nvSpPr>
          <p:cNvPr id="14" name="Rectangle 14"/>
          <p:cNvSpPr>
            <a:spLocks/>
          </p:cNvSpPr>
          <p:nvPr/>
        </p:nvSpPr>
        <p:spPr bwMode="auto">
          <a:xfrm>
            <a:off x="806450" y="5909516"/>
            <a:ext cx="7531100" cy="40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017" tIns="24017" rIns="24017" bIns="24017"/>
          <a:lstStyle/>
          <a:p>
            <a:pPr algn="ctr"/>
            <a:r>
              <a:rPr lang="en-US" sz="1000" dirty="0">
                <a:latin typeface="Proxima Nova Regular"/>
                <a:cs typeface="Proxima Nova Regular"/>
              </a:rPr>
              <a:t>Sources and </a:t>
            </a:r>
            <a:r>
              <a:rPr lang="en-US" sz="1000" dirty="0" smtClean="0">
                <a:latin typeface="Proxima Nova Regular"/>
                <a:cs typeface="Proxima Nova Regular"/>
              </a:rPr>
              <a:t>notes</a:t>
            </a:r>
            <a:r>
              <a:rPr lang="en-US" sz="1000" dirty="0">
                <a:latin typeface="Proxima Nova Regular"/>
                <a:cs typeface="Proxima Nova Regular"/>
              </a:rPr>
              <a:t>: total wallets based on data from </a:t>
            </a:r>
            <a:r>
              <a:rPr lang="en-US" sz="1000" dirty="0">
                <a:latin typeface="Proxima Nova Regular"/>
                <a:cs typeface="Proxima Nova Regular"/>
                <a:hlinkClick r:id="rId2"/>
              </a:rPr>
              <a:t>Blockchain.info</a:t>
            </a:r>
            <a:r>
              <a:rPr lang="en-US" sz="1000" dirty="0">
                <a:latin typeface="Proxima Nova Regular"/>
                <a:cs typeface="Proxima Nova Regular"/>
              </a:rPr>
              <a:t>, </a:t>
            </a:r>
            <a:r>
              <a:rPr lang="en-US" sz="1000" dirty="0" err="1" smtClean="0">
                <a:latin typeface="Proxima Nova Regular"/>
                <a:cs typeface="Proxima Nova Regular"/>
                <a:hlinkClick r:id="rId3"/>
              </a:rPr>
              <a:t>MultiBit</a:t>
            </a:r>
            <a:r>
              <a:rPr lang="en-US" sz="1000" dirty="0" smtClean="0">
                <a:latin typeface="Proxima Nova Regular"/>
                <a:cs typeface="Proxima Nova Regular"/>
              </a:rPr>
              <a:t>, </a:t>
            </a:r>
            <a:r>
              <a:rPr lang="en-US" sz="1000" dirty="0" err="1" smtClean="0">
                <a:latin typeface="Proxima Nova Regular"/>
                <a:cs typeface="Proxima Nova Regular"/>
                <a:hlinkClick r:id="rId4"/>
              </a:rPr>
              <a:t>Coinbase</a:t>
            </a:r>
            <a:r>
              <a:rPr lang="en-US" sz="1000" dirty="0" smtClean="0">
                <a:latin typeface="Proxima Nova Regular"/>
                <a:cs typeface="Proxima Nova Regular"/>
              </a:rPr>
              <a:t>, </a:t>
            </a:r>
            <a:r>
              <a:rPr lang="en-US" sz="1000" dirty="0">
                <a:latin typeface="Proxima Nova Regular"/>
                <a:cs typeface="Proxima Nova Regular"/>
              </a:rPr>
              <a:t>Andreas </a:t>
            </a:r>
            <a:r>
              <a:rPr lang="en-US" sz="1000" dirty="0" err="1">
                <a:latin typeface="Proxima Nova Regular"/>
                <a:cs typeface="Proxima Nova Regular"/>
              </a:rPr>
              <a:t>Schildbach</a:t>
            </a:r>
            <a:r>
              <a:rPr lang="en-US" sz="1000" dirty="0">
                <a:latin typeface="Proxima Nova Regular"/>
                <a:cs typeface="Proxima Nova Regular"/>
              </a:rPr>
              <a:t> (Android Bitcoin Wallet developer). Historical </a:t>
            </a:r>
            <a:r>
              <a:rPr lang="en-US" sz="1000" dirty="0" err="1">
                <a:latin typeface="Proxima Nova Regular"/>
                <a:cs typeface="Proxima Nova Regular"/>
              </a:rPr>
              <a:t>Coinbase</a:t>
            </a:r>
            <a:r>
              <a:rPr lang="en-US" sz="1000" dirty="0">
                <a:latin typeface="Proxima Nova Regular"/>
                <a:cs typeface="Proxima Nova Regular"/>
              </a:rPr>
              <a:t> data provided by </a:t>
            </a:r>
            <a:r>
              <a:rPr lang="en-US" sz="1000" dirty="0" err="1" smtClean="0">
                <a:latin typeface="Proxima Nova Regular"/>
                <a:cs typeface="Proxima Nova Regular"/>
                <a:hlinkClick r:id="rId5"/>
              </a:rPr>
              <a:t>BitcoinPulse</a:t>
            </a:r>
            <a:r>
              <a:rPr lang="en-US" sz="1000" dirty="0" smtClean="0">
                <a:latin typeface="Proxima Nova Regular"/>
                <a:cs typeface="Proxima Nova Regular"/>
              </a:rPr>
              <a:t>.</a:t>
            </a:r>
            <a:endParaRPr lang="en-US" sz="1000" dirty="0">
              <a:latin typeface="Proxima Nova Regular"/>
              <a:cs typeface="Proxima Nova Regular"/>
            </a:endParaRPr>
          </a:p>
        </p:txBody>
      </p:sp>
      <p:graphicFrame>
        <p:nvGraphicFramePr>
          <p:cNvPr id="16" name="Chart 3"/>
          <p:cNvGraphicFramePr/>
          <p:nvPr>
            <p:extLst>
              <p:ext uri="{D42A27DB-BD31-4B8C-83A1-F6EECF244321}">
                <p14:modId xmlns:p14="http://schemas.microsoft.com/office/powerpoint/2010/main" val="4128481088"/>
              </p:ext>
            </p:extLst>
          </p:nvPr>
        </p:nvGraphicFramePr>
        <p:xfrm>
          <a:off x="1008529" y="1333850"/>
          <a:ext cx="6611471" cy="3991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3584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6765"/>
            <a:ext cx="8229599" cy="1028701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Daily </a:t>
            </a:r>
            <a:r>
              <a:rPr lang="en-US" sz="3200" dirty="0"/>
              <a:t>Bitcoin Transactions </a:t>
            </a:r>
            <a:r>
              <a:rPr lang="en-US" sz="3200" dirty="0" smtClean="0"/>
              <a:t>Passed </a:t>
            </a:r>
            <a:br>
              <a:rPr lang="en-US" sz="3200" dirty="0" smtClean="0"/>
            </a:br>
            <a:r>
              <a:rPr lang="en-US" sz="3200" dirty="0" smtClean="0"/>
              <a:t>100,000 for the First Time in Q4</a:t>
            </a:r>
            <a:endParaRPr lang="en-US" sz="3200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567680" y="1841775"/>
            <a:ext cx="5052320" cy="276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Rectangle 14"/>
          <p:cNvSpPr>
            <a:spLocks/>
          </p:cNvSpPr>
          <p:nvPr/>
        </p:nvSpPr>
        <p:spPr bwMode="auto">
          <a:xfrm>
            <a:off x="806450" y="6005372"/>
            <a:ext cx="7531100" cy="2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017" tIns="24017" rIns="24017" bIns="24017"/>
          <a:lstStyle/>
          <a:p>
            <a:pPr algn="ctr"/>
            <a:r>
              <a:rPr lang="en-US" sz="1000" dirty="0" smtClean="0">
                <a:latin typeface="Proxima Nova Regular"/>
                <a:cs typeface="Proxima Nova Regular"/>
              </a:rPr>
              <a:t>Source: </a:t>
            </a:r>
            <a:r>
              <a:rPr lang="en-US" sz="1000" dirty="0" smtClean="0">
                <a:latin typeface="Proxima Nova Regular"/>
                <a:cs typeface="Proxima Nova Regular"/>
                <a:hlinkClick r:id="rId2"/>
              </a:rPr>
              <a:t>Blockchain.info</a:t>
            </a:r>
            <a:endParaRPr lang="en-US" sz="1000" dirty="0">
              <a:latin typeface="Proxima Nova Regular"/>
              <a:cs typeface="Proxima Nova Regular"/>
            </a:endParaRP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/>
          <a:srcRect t="17400" r="3375" b="15847"/>
          <a:stretch>
            <a:fillRect/>
          </a:stretch>
        </p:blipFill>
        <p:spPr bwMode="auto">
          <a:xfrm>
            <a:off x="0" y="1325880"/>
            <a:ext cx="8859284" cy="382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直接连接符 16"/>
          <p:cNvCxnSpPr/>
          <p:nvPr/>
        </p:nvCxnSpPr>
        <p:spPr>
          <a:xfrm>
            <a:off x="730250" y="2072444"/>
            <a:ext cx="78803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75709" y="5247395"/>
            <a:ext cx="8592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Proxima Nova Regular"/>
                <a:cs typeface="Proxima Nova Regular"/>
              </a:rPr>
              <a:t>Questions </a:t>
            </a:r>
            <a:r>
              <a:rPr lang="en-US" dirty="0" smtClean="0">
                <a:latin typeface="Proxima Nova Regular"/>
                <a:cs typeface="Proxima Nova Regular"/>
              </a:rPr>
              <a:t>linger over how significant a milestone this is, given uncertainty over how many of these transactions represent bona fide economic activities</a:t>
            </a:r>
            <a:endParaRPr lang="en-US" dirty="0"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6351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3487926119"/>
              </p:ext>
            </p:extLst>
          </p:nvPr>
        </p:nvGraphicFramePr>
        <p:xfrm>
          <a:off x="457201" y="1524438"/>
          <a:ext cx="7892115" cy="4070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 Placeholder 3"/>
          <p:cNvSpPr txBox="1">
            <a:spLocks/>
          </p:cNvSpPr>
          <p:nvPr/>
        </p:nvSpPr>
        <p:spPr>
          <a:xfrm>
            <a:off x="2096112" y="5595064"/>
            <a:ext cx="5052320" cy="276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                 Total ATMs					Forecasted ATMs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03840"/>
            <a:ext cx="8229599" cy="1028701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Approximately 750 Bitcoin ATMs Forecast by End of 2015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118169" y="5714626"/>
            <a:ext cx="688531" cy="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87900" y="5735747"/>
            <a:ext cx="70471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/>
          <p:cNvSpPr txBox="1">
            <a:spLocks/>
          </p:cNvSpPr>
          <p:nvPr/>
        </p:nvSpPr>
        <p:spPr>
          <a:xfrm>
            <a:off x="2567680" y="1937464"/>
            <a:ext cx="5052320" cy="276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5977248" y="1799269"/>
            <a:ext cx="1920034" cy="276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                 R</a:t>
            </a:r>
            <a:r>
              <a:rPr lang="en-US" baseline="30000" dirty="0" smtClean="0"/>
              <a:t>2</a:t>
            </a:r>
            <a:r>
              <a:rPr lang="en-US" dirty="0" smtClean="0"/>
              <a:t> = 0.973</a:t>
            </a:r>
          </a:p>
          <a:p>
            <a:endParaRPr lang="en-US" dirty="0"/>
          </a:p>
        </p:txBody>
      </p:sp>
      <p:sp>
        <p:nvSpPr>
          <p:cNvPr id="14" name="Rectangle 14"/>
          <p:cNvSpPr>
            <a:spLocks/>
          </p:cNvSpPr>
          <p:nvPr/>
        </p:nvSpPr>
        <p:spPr bwMode="auto">
          <a:xfrm>
            <a:off x="818216" y="6028052"/>
            <a:ext cx="7531100" cy="23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017" tIns="24017" rIns="24017" bIns="24017"/>
          <a:lstStyle/>
          <a:p>
            <a:pPr algn="ctr"/>
            <a:r>
              <a:rPr lang="en-US" sz="1000" dirty="0" smtClean="0">
                <a:latin typeface="Proxima Nova Regular"/>
                <a:cs typeface="Proxima Nova Regular"/>
              </a:rPr>
              <a:t>Sources: CoinDesk, </a:t>
            </a:r>
            <a:r>
              <a:rPr lang="en-US" sz="1000" dirty="0" err="1" smtClean="0">
                <a:latin typeface="Proxima Nova Regular"/>
                <a:cs typeface="Proxima Nova Regular"/>
                <a:hlinkClick r:id="rId3"/>
              </a:rPr>
              <a:t>CoinATMRadar</a:t>
            </a:r>
            <a:r>
              <a:rPr lang="en-US" sz="1000" dirty="0" smtClean="0">
                <a:latin typeface="Proxima Nova Regular"/>
                <a:cs typeface="Proxima Nova Regular"/>
                <a:hlinkClick r:id="rId3"/>
              </a:rPr>
              <a:t> </a:t>
            </a:r>
            <a:endParaRPr lang="en-US" sz="1000" dirty="0"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2603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Bitcoin</a:t>
            </a:r>
            <a:r>
              <a:rPr lang="en-US" dirty="0" smtClean="0"/>
              <a:t> Works?</a:t>
            </a:r>
            <a:endParaRPr lang="en-US" dirty="0"/>
          </a:p>
        </p:txBody>
      </p:sp>
      <p:pic>
        <p:nvPicPr>
          <p:cNvPr id="4" name="Picture 3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29" y="440366"/>
            <a:ext cx="1073567" cy="1073567"/>
          </a:xfrm>
          <a:prstGeom prst="rect">
            <a:avLst/>
          </a:prstGeom>
        </p:spPr>
      </p:pic>
      <p:pic>
        <p:nvPicPr>
          <p:cNvPr id="5" name="Picture 2" descr="C:\Documents and Settings\Roman\Desktop\bitcoin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" y="440365"/>
            <a:ext cx="1073567" cy="107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4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767"/>
            <a:ext cx="8229600" cy="60526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Bitcoin</a:t>
            </a:r>
            <a:r>
              <a:rPr lang="en-US" dirty="0" smtClean="0"/>
              <a:t> Transaction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146"/>
            <a:ext cx="8229600" cy="501953"/>
          </a:xfrm>
        </p:spPr>
        <p:txBody>
          <a:bodyPr/>
          <a:lstStyle/>
          <a:p>
            <a:r>
              <a:rPr lang="en-US" b="1" dirty="0" smtClean="0"/>
              <a:t>Transaction as double-entry bookkeeping</a:t>
            </a:r>
            <a:endParaRPr lang="en-US" b="1" dirty="0"/>
          </a:p>
        </p:txBody>
      </p:sp>
      <p:pic>
        <p:nvPicPr>
          <p:cNvPr id="4" name="Picture 3" descr="msbt_02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67" y="1724458"/>
            <a:ext cx="6754682" cy="46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06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679"/>
            <a:ext cx="8229600" cy="60526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Bitcoin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9457"/>
            <a:ext cx="8229600" cy="501953"/>
          </a:xfrm>
        </p:spPr>
        <p:txBody>
          <a:bodyPr/>
          <a:lstStyle/>
          <a:p>
            <a:r>
              <a:rPr lang="en-US" dirty="0" smtClean="0"/>
              <a:t>Trace a single transaction</a:t>
            </a:r>
            <a:endParaRPr lang="en-US" dirty="0"/>
          </a:p>
        </p:txBody>
      </p:sp>
      <p:pic>
        <p:nvPicPr>
          <p:cNvPr id="5" name="Picture 4" descr="msbt_02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49794"/>
            <a:ext cx="7636933" cy="720964"/>
          </a:xfrm>
        </p:spPr>
        <p:txBody>
          <a:bodyPr>
            <a:normAutofit/>
          </a:bodyPr>
          <a:lstStyle/>
          <a:p>
            <a:r>
              <a:rPr lang="en-US" dirty="0" smtClean="0"/>
              <a:t>Private and public keys</a:t>
            </a:r>
            <a:endParaRPr lang="en-US" dirty="0"/>
          </a:p>
        </p:txBody>
      </p:sp>
      <p:pic>
        <p:nvPicPr>
          <p:cNvPr id="8" name="Content Placeholder 7" descr="msbt_040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9" t="-47685" r="-1958" b="-52547"/>
          <a:stretch/>
        </p:blipFill>
        <p:spPr>
          <a:xfrm>
            <a:off x="761109" y="1299573"/>
            <a:ext cx="7430096" cy="3529947"/>
          </a:xfrm>
        </p:spPr>
      </p:pic>
      <p:cxnSp>
        <p:nvCxnSpPr>
          <p:cNvPr id="4" name="Straight Arrow Connector 3"/>
          <p:cNvCxnSpPr/>
          <p:nvPr/>
        </p:nvCxnSpPr>
        <p:spPr>
          <a:xfrm flipH="1">
            <a:off x="825114" y="4651548"/>
            <a:ext cx="7110539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86360" y="4829520"/>
            <a:ext cx="407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Impossible to guess the private key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9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249794"/>
            <a:ext cx="7130611" cy="729054"/>
          </a:xfrm>
        </p:spPr>
        <p:txBody>
          <a:bodyPr>
            <a:normAutofit/>
          </a:bodyPr>
          <a:lstStyle/>
          <a:p>
            <a:r>
              <a:rPr lang="en-US" dirty="0" smtClean="0"/>
              <a:t>Multi-Signature Wallet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2546" y="1412475"/>
            <a:ext cx="8023229" cy="2005198"/>
          </a:xfrm>
        </p:spPr>
        <p:txBody>
          <a:bodyPr>
            <a:normAutofit/>
          </a:bodyPr>
          <a:lstStyle/>
          <a:p>
            <a:r>
              <a:rPr lang="en-US" dirty="0" smtClean="0"/>
              <a:t>2-of-3 Multi-Signature Wallet</a:t>
            </a:r>
          </a:p>
          <a:p>
            <a:pPr lvl="1"/>
            <a:r>
              <a:rPr lang="en-US" dirty="0" smtClean="0"/>
              <a:t>Deposit funds</a:t>
            </a:r>
          </a:p>
          <a:p>
            <a:pPr lvl="2"/>
            <a:r>
              <a:rPr lang="en-US" dirty="0" smtClean="0"/>
              <a:t>is the same </a:t>
            </a:r>
            <a:r>
              <a:rPr lang="en-US" dirty="0"/>
              <a:t>as depositing funds into a standard </a:t>
            </a:r>
            <a:r>
              <a:rPr lang="en-US" dirty="0" smtClean="0"/>
              <a:t>wallet</a:t>
            </a:r>
          </a:p>
          <a:p>
            <a:pPr lvl="1"/>
            <a:r>
              <a:rPr lang="en-US" dirty="0" smtClean="0"/>
              <a:t>Withdraw funds</a:t>
            </a:r>
          </a:p>
          <a:p>
            <a:pPr lvl="2"/>
            <a:r>
              <a:rPr lang="en-US" dirty="0" smtClean="0"/>
              <a:t>requires </a:t>
            </a:r>
            <a:r>
              <a:rPr lang="en-US" dirty="0"/>
              <a:t>at least 2 of the 3 keys to </a:t>
            </a:r>
            <a:r>
              <a:rPr lang="en-US" dirty="0" smtClean="0"/>
              <a:t>sign</a:t>
            </a:r>
            <a:endParaRPr lang="en-US" dirty="0"/>
          </a:p>
        </p:txBody>
      </p:sp>
      <p:pic>
        <p:nvPicPr>
          <p:cNvPr id="2" name="Picture 1" descr="user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1" y="3958309"/>
            <a:ext cx="684459" cy="684459"/>
          </a:xfrm>
          <a:prstGeom prst="rect">
            <a:avLst/>
          </a:prstGeom>
        </p:spPr>
      </p:pic>
      <p:pic>
        <p:nvPicPr>
          <p:cNvPr id="7" name="Picture 6" descr="user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69" y="3958309"/>
            <a:ext cx="684459" cy="684459"/>
          </a:xfrm>
          <a:prstGeom prst="rect">
            <a:avLst/>
          </a:prstGeom>
        </p:spPr>
      </p:pic>
      <p:pic>
        <p:nvPicPr>
          <p:cNvPr id="9" name="Picture 8" descr="user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19" y="3958307"/>
            <a:ext cx="684459" cy="684459"/>
          </a:xfrm>
          <a:prstGeom prst="rect">
            <a:avLst/>
          </a:prstGeom>
        </p:spPr>
      </p:pic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26" y="3611260"/>
            <a:ext cx="1369721" cy="13785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9758" y="5168420"/>
            <a:ext cx="1202856" cy="9730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>
                <a:solidFill>
                  <a:schemeClr val="accent2"/>
                </a:solidFill>
              </a:rPr>
              <a:t>Transaction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No Signature</a:t>
            </a:r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601361" y="5166293"/>
            <a:ext cx="1202856" cy="9730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>
                <a:solidFill>
                  <a:srgbClr val="E07602"/>
                </a:solidFill>
              </a:rPr>
              <a:t>Transaction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/>
              <a:t>Signature #1</a:t>
            </a:r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4601262" y="5172414"/>
            <a:ext cx="1202856" cy="9730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>
                <a:solidFill>
                  <a:srgbClr val="E07602"/>
                </a:solidFill>
              </a:rPr>
              <a:t>Transaction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/>
              <a:t>Signature #</a:t>
            </a:r>
            <a:r>
              <a:rPr lang="en-US" sz="1200" dirty="0" smtClean="0"/>
              <a:t>1</a:t>
            </a:r>
          </a:p>
          <a:p>
            <a:pPr algn="ctr"/>
            <a:r>
              <a:rPr lang="en-US" sz="1200" dirty="0"/>
              <a:t>Signature #2</a:t>
            </a:r>
          </a:p>
          <a:p>
            <a:pPr algn="ctr"/>
            <a:endParaRPr lang="en-US" sz="1200" dirty="0"/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19758" y="4758219"/>
            <a:ext cx="120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originator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601361" y="4784217"/>
            <a:ext cx="120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Signer #1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601262" y="4784217"/>
            <a:ext cx="120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Signer #2</a:t>
            </a:r>
            <a:endParaRPr lang="en-US" sz="1200" dirty="0"/>
          </a:p>
        </p:txBody>
      </p:sp>
      <p:cxnSp>
        <p:nvCxnSpPr>
          <p:cNvPr id="19" name="Straight Arrow Connector 18"/>
          <p:cNvCxnSpPr>
            <a:stCxn id="2" idx="3"/>
            <a:endCxn id="2" idx="3"/>
          </p:cNvCxnSpPr>
          <p:nvPr/>
        </p:nvCxnSpPr>
        <p:spPr>
          <a:xfrm>
            <a:off x="1562320" y="4300539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</p:cNvCxnSpPr>
          <p:nvPr/>
        </p:nvCxnSpPr>
        <p:spPr>
          <a:xfrm flipV="1">
            <a:off x="5804118" y="4387126"/>
            <a:ext cx="1783692" cy="12718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" idx="3"/>
            <a:endCxn id="13" idx="1"/>
          </p:cNvCxnSpPr>
          <p:nvPr/>
        </p:nvCxnSpPr>
        <p:spPr>
          <a:xfrm flipV="1">
            <a:off x="1822614" y="5652836"/>
            <a:ext cx="778747" cy="2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3"/>
            <a:endCxn id="14" idx="1"/>
          </p:cNvCxnSpPr>
          <p:nvPr/>
        </p:nvCxnSpPr>
        <p:spPr>
          <a:xfrm>
            <a:off x="3804217" y="5652836"/>
            <a:ext cx="797045" cy="61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19500000">
            <a:off x="5775095" y="5095288"/>
            <a:ext cx="161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broadcasts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13552" y="3292996"/>
            <a:ext cx="214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008000"/>
                </a:solidFill>
              </a:rPr>
              <a:t>Bitcoin</a:t>
            </a:r>
            <a:r>
              <a:rPr lang="en-US" sz="1400" dirty="0" smtClean="0">
                <a:solidFill>
                  <a:srgbClr val="008000"/>
                </a:solidFill>
              </a:rPr>
              <a:t> p2p Network</a:t>
            </a:r>
            <a:endParaRPr lang="en-US" sz="1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58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49794"/>
            <a:ext cx="7130611" cy="729054"/>
          </a:xfrm>
        </p:spPr>
        <p:txBody>
          <a:bodyPr>
            <a:normAutofit/>
          </a:bodyPr>
          <a:lstStyle/>
          <a:p>
            <a:r>
              <a:rPr lang="en-US" dirty="0" smtClean="0"/>
              <a:t>Private Key Management</a:t>
            </a:r>
            <a:endParaRPr lang="en-US" dirty="0"/>
          </a:p>
        </p:txBody>
      </p:sp>
      <p:pic>
        <p:nvPicPr>
          <p:cNvPr id="9" name="Picture 8" descr="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92" y="4967061"/>
            <a:ext cx="1120012" cy="946489"/>
          </a:xfrm>
          <a:prstGeom prst="rect">
            <a:avLst/>
          </a:prstGeom>
        </p:spPr>
      </p:pic>
      <p:pic>
        <p:nvPicPr>
          <p:cNvPr id="10" name="Picture 9" descr="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713" y="4967061"/>
            <a:ext cx="1120012" cy="946489"/>
          </a:xfrm>
          <a:prstGeom prst="rect">
            <a:avLst/>
          </a:prstGeom>
        </p:spPr>
      </p:pic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46" y="4967061"/>
            <a:ext cx="1120012" cy="946489"/>
          </a:xfrm>
          <a:prstGeom prst="rect">
            <a:avLst/>
          </a:prstGeom>
        </p:spPr>
      </p:pic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179" y="3344651"/>
            <a:ext cx="1218240" cy="865592"/>
          </a:xfrm>
          <a:prstGeom prst="rect">
            <a:avLst/>
          </a:prstGeom>
        </p:spPr>
      </p:pic>
      <p:pic>
        <p:nvPicPr>
          <p:cNvPr id="13" name="Picture 1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23" y="3344651"/>
            <a:ext cx="1218240" cy="865592"/>
          </a:xfrm>
          <a:prstGeom prst="rect">
            <a:avLst/>
          </a:prstGeom>
        </p:spPr>
      </p:pic>
      <p:pic>
        <p:nvPicPr>
          <p:cNvPr id="14" name="Picture 13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829" y="1282937"/>
            <a:ext cx="1369721" cy="13785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13553" y="5926941"/>
            <a:ext cx="212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Client side wallet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030034" y="5920245"/>
            <a:ext cx="212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Web wallet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305064" y="5935029"/>
            <a:ext cx="212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Multi-sig wallet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964127" y="1391419"/>
            <a:ext cx="214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008000"/>
                </a:solidFill>
              </a:rPr>
              <a:t>Bitcoin</a:t>
            </a:r>
            <a:r>
              <a:rPr lang="en-US" sz="1400" dirty="0" smtClean="0">
                <a:solidFill>
                  <a:srgbClr val="008000"/>
                </a:solidFill>
              </a:rPr>
              <a:t> p2p Network</a:t>
            </a:r>
            <a:endParaRPr lang="en-US" sz="1400" dirty="0">
              <a:solidFill>
                <a:srgbClr val="008000"/>
              </a:solidFill>
            </a:endParaRPr>
          </a:p>
        </p:txBody>
      </p:sp>
      <p:pic>
        <p:nvPicPr>
          <p:cNvPr id="21" name="Picture 20" descr="key_PNG118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16" y="3344651"/>
            <a:ext cx="590544" cy="590544"/>
          </a:xfrm>
          <a:prstGeom prst="rect">
            <a:avLst/>
          </a:prstGeom>
        </p:spPr>
      </p:pic>
      <p:pic>
        <p:nvPicPr>
          <p:cNvPr id="22" name="Picture 21" descr="key_PNG118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463" y="3344651"/>
            <a:ext cx="590544" cy="590544"/>
          </a:xfrm>
          <a:prstGeom prst="rect">
            <a:avLst/>
          </a:prstGeom>
        </p:spPr>
      </p:pic>
      <p:pic>
        <p:nvPicPr>
          <p:cNvPr id="23" name="Picture 22" descr="key_PNG118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14" y="5062415"/>
            <a:ext cx="590544" cy="590544"/>
          </a:xfrm>
          <a:prstGeom prst="rect">
            <a:avLst/>
          </a:prstGeom>
        </p:spPr>
      </p:pic>
      <p:pic>
        <p:nvPicPr>
          <p:cNvPr id="24" name="Picture 23" descr="key_PNG118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40" y="5062415"/>
            <a:ext cx="590544" cy="590544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10" idx="0"/>
            <a:endCxn id="12" idx="2"/>
          </p:cNvCxnSpPr>
          <p:nvPr/>
        </p:nvCxnSpPr>
        <p:spPr>
          <a:xfrm flipV="1">
            <a:off x="4071719" y="4210243"/>
            <a:ext cx="580" cy="75681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0"/>
            <a:endCxn id="13" idx="2"/>
          </p:cNvCxnSpPr>
          <p:nvPr/>
        </p:nvCxnSpPr>
        <p:spPr>
          <a:xfrm flipH="1" flipV="1">
            <a:off x="6391843" y="4210243"/>
            <a:ext cx="7509" cy="75681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1868640" y="2337909"/>
            <a:ext cx="2167946" cy="2596777"/>
          </a:xfrm>
          <a:custGeom>
            <a:avLst/>
            <a:gdLst>
              <a:gd name="connsiteX0" fmla="*/ 0 w 2167946"/>
              <a:gd name="connsiteY0" fmla="*/ 2596777 h 2596777"/>
              <a:gd name="connsiteX1" fmla="*/ 283127 w 2167946"/>
              <a:gd name="connsiteY1" fmla="*/ 1423778 h 2596777"/>
              <a:gd name="connsiteX2" fmla="*/ 1690674 w 2167946"/>
              <a:gd name="connsiteY2" fmla="*/ 598634 h 2596777"/>
              <a:gd name="connsiteX3" fmla="*/ 2167946 w 2167946"/>
              <a:gd name="connsiteY3" fmla="*/ 0 h 259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7946" h="2596777">
                <a:moveTo>
                  <a:pt x="0" y="2596777"/>
                </a:moveTo>
                <a:cubicBezTo>
                  <a:pt x="674" y="2176789"/>
                  <a:pt x="1348" y="1756802"/>
                  <a:pt x="283127" y="1423778"/>
                </a:cubicBezTo>
                <a:cubicBezTo>
                  <a:pt x="564906" y="1090754"/>
                  <a:pt x="1376538" y="835930"/>
                  <a:pt x="1690674" y="598634"/>
                </a:cubicBezTo>
                <a:cubicBezTo>
                  <a:pt x="2004810" y="361338"/>
                  <a:pt x="2167946" y="0"/>
                  <a:pt x="2167946" y="0"/>
                </a:cubicBezTo>
              </a:path>
            </a:pathLst>
          </a:custGeom>
          <a:ln>
            <a:solidFill>
              <a:srgbClr val="33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4077033" y="2370267"/>
            <a:ext cx="64715" cy="930310"/>
          </a:xfrm>
          <a:custGeom>
            <a:avLst/>
            <a:gdLst>
              <a:gd name="connsiteX0" fmla="*/ 0 w 64715"/>
              <a:gd name="connsiteY0" fmla="*/ 930310 h 930310"/>
              <a:gd name="connsiteX1" fmla="*/ 64715 w 64715"/>
              <a:gd name="connsiteY1" fmla="*/ 0 h 93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715" h="930310">
                <a:moveTo>
                  <a:pt x="0" y="930310"/>
                </a:moveTo>
                <a:lnTo>
                  <a:pt x="64715" y="0"/>
                </a:lnTo>
              </a:path>
            </a:pathLst>
          </a:custGeom>
          <a:ln>
            <a:solidFill>
              <a:srgbClr val="33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79267" y="2257012"/>
            <a:ext cx="2103231" cy="1035475"/>
          </a:xfrm>
          <a:custGeom>
            <a:avLst/>
            <a:gdLst>
              <a:gd name="connsiteX0" fmla="*/ 2103231 w 2103231"/>
              <a:gd name="connsiteY0" fmla="*/ 1035475 h 1035475"/>
              <a:gd name="connsiteX1" fmla="*/ 1674495 w 2103231"/>
              <a:gd name="connsiteY1" fmla="*/ 493469 h 1035475"/>
              <a:gd name="connsiteX2" fmla="*/ 598612 w 2103231"/>
              <a:gd name="connsiteY2" fmla="*/ 307407 h 1035475"/>
              <a:gd name="connsiteX3" fmla="*/ 0 w 2103231"/>
              <a:gd name="connsiteY3" fmla="*/ 0 h 103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231" h="1035475">
                <a:moveTo>
                  <a:pt x="2103231" y="1035475"/>
                </a:moveTo>
                <a:cubicBezTo>
                  <a:pt x="2014248" y="825144"/>
                  <a:pt x="1925265" y="614814"/>
                  <a:pt x="1674495" y="493469"/>
                </a:cubicBezTo>
                <a:cubicBezTo>
                  <a:pt x="1423725" y="372124"/>
                  <a:pt x="877694" y="389652"/>
                  <a:pt x="598612" y="307407"/>
                </a:cubicBezTo>
                <a:cubicBezTo>
                  <a:pt x="319529" y="225162"/>
                  <a:pt x="159764" y="112581"/>
                  <a:pt x="0" y="0"/>
                </a:cubicBezTo>
              </a:path>
            </a:pathLst>
          </a:custGeom>
          <a:ln>
            <a:solidFill>
              <a:srgbClr val="33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89" y="5062415"/>
            <a:ext cx="885637" cy="842552"/>
          </a:xfrm>
          <a:prstGeom prst="rect">
            <a:avLst/>
          </a:prstGeom>
        </p:spPr>
      </p:pic>
      <p:pic>
        <p:nvPicPr>
          <p:cNvPr id="25" name="Picture 24" descr="key_PNG118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757" y="4880402"/>
            <a:ext cx="666915" cy="66691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7040248" y="5434057"/>
            <a:ext cx="741704" cy="6249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29636" y="5803815"/>
            <a:ext cx="124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Third-Party Vault</a:t>
            </a:r>
            <a:endParaRPr lang="en-US" sz="1400" dirty="0"/>
          </a:p>
        </p:txBody>
      </p:sp>
      <p:sp>
        <p:nvSpPr>
          <p:cNvPr id="48" name="Freeform 47"/>
          <p:cNvSpPr/>
          <p:nvPr/>
        </p:nvSpPr>
        <p:spPr>
          <a:xfrm>
            <a:off x="4681418" y="2127578"/>
            <a:ext cx="3303911" cy="3218382"/>
          </a:xfrm>
          <a:custGeom>
            <a:avLst/>
            <a:gdLst>
              <a:gd name="connsiteX0" fmla="*/ 2567120 w 3547072"/>
              <a:gd name="connsiteY0" fmla="*/ 3365294 h 3372089"/>
              <a:gd name="connsiteX1" fmla="*/ 3545931 w 3547072"/>
              <a:gd name="connsiteY1" fmla="*/ 3001260 h 3372089"/>
              <a:gd name="connsiteX2" fmla="*/ 2704639 w 3547072"/>
              <a:gd name="connsiteY2" fmla="*/ 978848 h 3372089"/>
              <a:gd name="connsiteX3" fmla="*/ 302102 w 3547072"/>
              <a:gd name="connsiteY3" fmla="*/ 194152 h 3372089"/>
              <a:gd name="connsiteX4" fmla="*/ 35153 w 3547072"/>
              <a:gd name="connsiteY4" fmla="*/ 0 h 337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7072" h="3372089">
                <a:moveTo>
                  <a:pt x="2567120" y="3365294"/>
                </a:moveTo>
                <a:cubicBezTo>
                  <a:pt x="3045065" y="3382147"/>
                  <a:pt x="3523011" y="3399001"/>
                  <a:pt x="3545931" y="3001260"/>
                </a:cubicBezTo>
                <a:cubicBezTo>
                  <a:pt x="3568851" y="2603519"/>
                  <a:pt x="3245277" y="1446699"/>
                  <a:pt x="2704639" y="978848"/>
                </a:cubicBezTo>
                <a:cubicBezTo>
                  <a:pt x="2164001" y="510997"/>
                  <a:pt x="747016" y="357293"/>
                  <a:pt x="302102" y="194152"/>
                </a:cubicBezTo>
                <a:cubicBezTo>
                  <a:pt x="-142812" y="31011"/>
                  <a:pt x="35153" y="0"/>
                  <a:pt x="35153" y="0"/>
                </a:cubicBezTo>
              </a:path>
            </a:pathLst>
          </a:custGeom>
          <a:ln>
            <a:solidFill>
              <a:schemeClr val="accent2">
                <a:lumMod val="60000"/>
                <a:lumOff val="40000"/>
              </a:schemeClr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238364" y="3750529"/>
            <a:ext cx="100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615052" y="3748569"/>
            <a:ext cx="100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7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pic>
        <p:nvPicPr>
          <p:cNvPr id="4" name="Picture 3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29" y="440366"/>
            <a:ext cx="1073567" cy="1073567"/>
          </a:xfrm>
          <a:prstGeom prst="rect">
            <a:avLst/>
          </a:prstGeom>
        </p:spPr>
      </p:pic>
      <p:pic>
        <p:nvPicPr>
          <p:cNvPr id="5" name="Picture 2" descr="C:\Documents and Settings\Roman\Desktop\bitcoin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" y="440365"/>
            <a:ext cx="1073567" cy="107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3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70" y="2388113"/>
            <a:ext cx="8947235" cy="83181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Current status of </a:t>
            </a:r>
            <a:r>
              <a:rPr lang="en-US" sz="4000" dirty="0" err="1" smtClean="0"/>
              <a:t>Bitcoin</a:t>
            </a:r>
            <a:r>
              <a:rPr lang="en-US" sz="4000" dirty="0" smtClean="0"/>
              <a:t> 2015</a:t>
            </a:r>
            <a:endParaRPr lang="en-US" sz="4000" dirty="0"/>
          </a:p>
        </p:txBody>
      </p:sp>
      <p:pic>
        <p:nvPicPr>
          <p:cNvPr id="4" name="Picture 3" descr="unna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560" y="5244667"/>
            <a:ext cx="1073567" cy="1073567"/>
          </a:xfrm>
          <a:prstGeom prst="rect">
            <a:avLst/>
          </a:prstGeom>
        </p:spPr>
      </p:pic>
      <p:pic>
        <p:nvPicPr>
          <p:cNvPr id="5" name="Picture 2" descr="C:\Documents and Settings\Roman\Desktop\bitcoin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0366"/>
            <a:ext cx="931234" cy="9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24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04" y="3040934"/>
            <a:ext cx="3474329" cy="1952132"/>
          </a:xfrm>
          <a:prstGeom prst="rect">
            <a:avLst/>
          </a:prstGeom>
          <a:ln w="28575" cmpd="sng"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665"/>
            <a:ext cx="5791200" cy="688827"/>
          </a:xfrm>
        </p:spPr>
        <p:txBody>
          <a:bodyPr>
            <a:normAutofit/>
          </a:bodyPr>
          <a:lstStyle/>
          <a:p>
            <a:r>
              <a:rPr lang="en-US" dirty="0" smtClean="0"/>
              <a:t>The Genesis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5254138"/>
            <a:ext cx="8110543" cy="817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6600"/>
                </a:solidFill>
              </a:rPr>
              <a:t>Q</a:t>
            </a:r>
            <a:r>
              <a:rPr lang="en-US" dirty="0">
                <a:solidFill>
                  <a:srgbClr val="FF6600"/>
                </a:solidFill>
              </a:rPr>
              <a:t>: What </a:t>
            </a:r>
            <a:r>
              <a:rPr lang="en-US" dirty="0" smtClean="0">
                <a:solidFill>
                  <a:srgbClr val="FF6600"/>
                </a:solidFill>
              </a:rPr>
              <a:t>will happen if we change any bit </a:t>
            </a:r>
            <a:r>
              <a:rPr lang="en-US" dirty="0">
                <a:solidFill>
                  <a:srgbClr val="FF6600"/>
                </a:solidFill>
              </a:rPr>
              <a:t>in the Genesis Block</a:t>
            </a:r>
            <a:r>
              <a:rPr lang="en-US" dirty="0" smtClean="0">
                <a:solidFill>
                  <a:srgbClr val="FF6600"/>
                </a:solidFill>
              </a:rPr>
              <a:t>?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199" y="1248522"/>
            <a:ext cx="557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6600"/>
                </a:solidFill>
              </a:rPr>
              <a:t>Q: What is the Genesis Block?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1149" y="1744320"/>
            <a:ext cx="7369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dirty="0"/>
              <a:t>The first block in the </a:t>
            </a:r>
            <a:r>
              <a:rPr lang="en-US" dirty="0" err="1"/>
              <a:t>blockchain</a:t>
            </a:r>
            <a:endParaRPr lang="en-US" dirty="0"/>
          </a:p>
          <a:p>
            <a:pPr marL="342900" indent="-342900">
              <a:buFont typeface="Courier New"/>
              <a:buChar char="o"/>
            </a:pPr>
            <a:r>
              <a:rPr lang="en-US" dirty="0"/>
              <a:t>Created in Jan. 3, 2009</a:t>
            </a:r>
          </a:p>
          <a:p>
            <a:pPr marL="342900" indent="-342900">
              <a:buFont typeface="Courier New"/>
              <a:buChar char="o"/>
            </a:pPr>
            <a:r>
              <a:rPr lang="en-US" dirty="0"/>
              <a:t>Common ancestor of all the blocks</a:t>
            </a:r>
          </a:p>
          <a:p>
            <a:pPr marL="342900" indent="-342900">
              <a:buFont typeface="Courier New"/>
              <a:buChar char="o"/>
            </a:pPr>
            <a:r>
              <a:rPr lang="en-CA" dirty="0"/>
              <a:t>Hidden message within it </a:t>
            </a:r>
            <a:r>
              <a:rPr lang="en-CA" dirty="0">
                <a:sym typeface="Wingdings"/>
              </a:rPr>
              <a:t> </a:t>
            </a:r>
            <a:r>
              <a:rPr lang="en-CA" i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sym typeface="Wingdings"/>
              </a:rPr>
              <a:t>The Times</a:t>
            </a:r>
            <a:r>
              <a:rPr lang="en-CA" dirty="0">
                <a:sym typeface="Wingdings"/>
              </a:rPr>
              <a:t> headline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374458" y="3416655"/>
            <a:ext cx="37050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Courier New"/>
              <a:buChar char="o"/>
            </a:pPr>
            <a:r>
              <a:rPr lang="en-CA" dirty="0">
                <a:sym typeface="Wingdings"/>
              </a:rPr>
              <a:t>Hidden message</a:t>
            </a:r>
            <a:endParaRPr lang="pl-PL" sz="1400" dirty="0"/>
          </a:p>
          <a:p>
            <a:pPr lvl="1" indent="0">
              <a:buNone/>
            </a:pPr>
            <a:r>
              <a:rPr lang="pl-PL" sz="1400" dirty="0">
                <a:solidFill>
                  <a:schemeClr val="accent1"/>
                </a:solidFill>
              </a:rPr>
              <a:t>"The Times 03/Jan/2009 </a:t>
            </a:r>
            <a:r>
              <a:rPr lang="pl-PL" sz="1400" dirty="0" err="1">
                <a:solidFill>
                  <a:schemeClr val="accent1"/>
                </a:solidFill>
              </a:rPr>
              <a:t>Chancellor</a:t>
            </a:r>
            <a:r>
              <a:rPr lang="pl-PL" sz="1400" dirty="0">
                <a:solidFill>
                  <a:schemeClr val="accent1"/>
                </a:solidFill>
              </a:rPr>
              <a:t> on </a:t>
            </a:r>
            <a:r>
              <a:rPr lang="pl-PL" sz="1400" dirty="0" err="1">
                <a:solidFill>
                  <a:schemeClr val="accent1"/>
                </a:solidFill>
              </a:rPr>
              <a:t>brink</a:t>
            </a:r>
            <a:r>
              <a:rPr lang="pl-PL" sz="1400" dirty="0">
                <a:solidFill>
                  <a:schemeClr val="accent1"/>
                </a:solidFill>
              </a:rPr>
              <a:t> of </a:t>
            </a:r>
            <a:r>
              <a:rPr lang="pl-PL" sz="1400" dirty="0" err="1">
                <a:solidFill>
                  <a:schemeClr val="accent1"/>
                </a:solidFill>
              </a:rPr>
              <a:t>second</a:t>
            </a:r>
            <a:r>
              <a:rPr lang="pl-PL" sz="1400" dirty="0">
                <a:solidFill>
                  <a:schemeClr val="accent1"/>
                </a:solidFill>
              </a:rPr>
              <a:t> </a:t>
            </a:r>
            <a:r>
              <a:rPr lang="pl-PL" sz="1400" dirty="0" err="1">
                <a:solidFill>
                  <a:schemeClr val="accent1"/>
                </a:solidFill>
              </a:rPr>
              <a:t>bailout</a:t>
            </a:r>
            <a:r>
              <a:rPr lang="pl-PL" sz="1400" dirty="0">
                <a:solidFill>
                  <a:schemeClr val="accent1"/>
                </a:solidFill>
              </a:rPr>
              <a:t> for </a:t>
            </a:r>
            <a:r>
              <a:rPr lang="pl-PL" sz="1400" dirty="0" err="1">
                <a:solidFill>
                  <a:schemeClr val="accent1"/>
                </a:solidFill>
              </a:rPr>
              <a:t>banks</a:t>
            </a:r>
            <a:r>
              <a:rPr lang="pl-PL" sz="1400" dirty="0" smtClean="0">
                <a:solidFill>
                  <a:schemeClr val="accent1"/>
                </a:solidFill>
              </a:rPr>
              <a:t>.”</a:t>
            </a:r>
            <a:endParaRPr lang="pl-PL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32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2816"/>
            <a:ext cx="8229600" cy="946487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3366FF"/>
                </a:solidFill>
              </a:rPr>
              <a:t>Merkle</a:t>
            </a:r>
            <a:r>
              <a:rPr lang="en-US" b="1" dirty="0" smtClean="0">
                <a:solidFill>
                  <a:srgbClr val="3366FF"/>
                </a:solidFill>
              </a:rPr>
              <a:t> Root</a:t>
            </a:r>
            <a:r>
              <a:rPr lang="en-US" b="1" dirty="0" smtClean="0"/>
              <a:t>: Summary of all the transactions in the block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Used to verify </a:t>
            </a:r>
            <a:r>
              <a:rPr lang="en-US" dirty="0" smtClean="0">
                <a:solidFill>
                  <a:srgbClr val="3366FF"/>
                </a:solidFill>
              </a:rPr>
              <a:t>whether a transaction is included in a block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4545" y="5159171"/>
            <a:ext cx="6398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</a:t>
            </a:r>
            <a:r>
              <a:rPr lang="en-US" sz="1400" baseline="-25000" dirty="0" smtClean="0"/>
              <a:t>A</a:t>
            </a:r>
            <a:r>
              <a:rPr lang="en-US" sz="1400" dirty="0" smtClean="0"/>
              <a:t> = SHA256(SHA256(Transaction A))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124545" y="5551632"/>
            <a:ext cx="6398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</a:t>
            </a:r>
            <a:r>
              <a:rPr lang="en-US" sz="1400" baseline="-25000" dirty="0" smtClean="0"/>
              <a:t>AB</a:t>
            </a:r>
            <a:r>
              <a:rPr lang="en-US" sz="1400" dirty="0" smtClean="0"/>
              <a:t> = SHA256(SHA256(H</a:t>
            </a:r>
            <a:r>
              <a:rPr lang="en-US" sz="1400" baseline="-25000" dirty="0" smtClean="0"/>
              <a:t>A</a:t>
            </a:r>
            <a:r>
              <a:rPr lang="en-US" sz="1400" dirty="0" smtClean="0"/>
              <a:t>:H</a:t>
            </a:r>
            <a:r>
              <a:rPr lang="en-US" sz="1400" baseline="-25000" dirty="0" smtClean="0"/>
              <a:t>B</a:t>
            </a:r>
            <a:r>
              <a:rPr lang="en-US" sz="1400" dirty="0" smtClean="0"/>
              <a:t>))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124545" y="5945234"/>
            <a:ext cx="6398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</a:t>
            </a:r>
            <a:r>
              <a:rPr lang="en-US" sz="1400" baseline="-25000" dirty="0" smtClean="0"/>
              <a:t>ABCD</a:t>
            </a:r>
            <a:r>
              <a:rPr lang="en-US" sz="1400" dirty="0" smtClean="0"/>
              <a:t> = SHA256(SHA256(H</a:t>
            </a:r>
            <a:r>
              <a:rPr lang="en-US" sz="1400" baseline="-25000" dirty="0" smtClean="0"/>
              <a:t>AB</a:t>
            </a:r>
            <a:r>
              <a:rPr lang="en-US" sz="1400" dirty="0" smtClean="0"/>
              <a:t>:H</a:t>
            </a:r>
            <a:r>
              <a:rPr lang="en-US" sz="1400" baseline="-25000" dirty="0" smtClean="0"/>
              <a:t>CD</a:t>
            </a:r>
            <a:r>
              <a:rPr lang="en-US" sz="1400" dirty="0" smtClean="0"/>
              <a:t>))</a:t>
            </a:r>
            <a:endParaRPr lang="en-US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30767"/>
            <a:ext cx="8229600" cy="6052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Finger Print of all Transactions</a:t>
            </a:r>
            <a:endParaRPr lang="en-US" dirty="0"/>
          </a:p>
        </p:txBody>
      </p:sp>
      <p:pic>
        <p:nvPicPr>
          <p:cNvPr id="10" name="Picture 9" descr="msbt_07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29" y="2277586"/>
            <a:ext cx="6278420" cy="2428295"/>
          </a:xfrm>
          <a:prstGeom prst="rect">
            <a:avLst/>
          </a:prstGeom>
        </p:spPr>
      </p:pic>
      <p:sp>
        <p:nvSpPr>
          <p:cNvPr id="11" name="Left Bracket 10"/>
          <p:cNvSpPr/>
          <p:nvPr/>
        </p:nvSpPr>
        <p:spPr>
          <a:xfrm>
            <a:off x="1047393" y="5190414"/>
            <a:ext cx="73152" cy="1083702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97346" y="3305520"/>
            <a:ext cx="1609657" cy="155321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05453" y="4738050"/>
            <a:ext cx="3381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H</a:t>
            </a:r>
            <a:r>
              <a:rPr lang="en-US" sz="1200" baseline="-25000" dirty="0" err="1" smtClean="0"/>
              <a:t>x</a:t>
            </a:r>
            <a:r>
              <a:rPr lang="en-US" sz="1200" dirty="0" smtClean="0"/>
              <a:t>: Unique ID of Transaction X</a:t>
            </a:r>
            <a:endParaRPr lang="en-US" sz="1200" dirty="0"/>
          </a:p>
        </p:txBody>
      </p:sp>
      <p:sp>
        <p:nvSpPr>
          <p:cNvPr id="2" name="Rounded Rectangle 1"/>
          <p:cNvSpPr/>
          <p:nvPr/>
        </p:nvSpPr>
        <p:spPr>
          <a:xfrm>
            <a:off x="3192245" y="2044243"/>
            <a:ext cx="2470294" cy="7829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32 bytes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3427" y="2277586"/>
            <a:ext cx="281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Stored in block header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67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230767"/>
            <a:ext cx="8229600" cy="605266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 fontScale="97500" lnSpcReduction="10000"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Block Chaining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31105" y="6123877"/>
            <a:ext cx="6485058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88363" y="5944428"/>
            <a:ext cx="945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Time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332794" y="5978265"/>
            <a:ext cx="8089" cy="2750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65547" y="5978265"/>
            <a:ext cx="8089" cy="2750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14477" y="5978265"/>
            <a:ext cx="8089" cy="2750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39197" y="5978265"/>
            <a:ext cx="8089" cy="27504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747286" y="6129272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10 min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7061" y="6129272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10 min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4702" y="6129272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10 min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22566" y="6123879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10 min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844355" y="1731208"/>
            <a:ext cx="1375189" cy="4174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</p:txBody>
      </p:sp>
      <p:sp>
        <p:nvSpPr>
          <p:cNvPr id="37" name="Rounded Rectangle 36"/>
          <p:cNvSpPr/>
          <p:nvPr/>
        </p:nvSpPr>
        <p:spPr>
          <a:xfrm>
            <a:off x="1965695" y="4489779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en-US" sz="800" dirty="0"/>
              <a:t>3045022100</a:t>
            </a:r>
            <a:endParaRPr lang="en-US" sz="800" dirty="0" smtClean="0"/>
          </a:p>
        </p:txBody>
      </p:sp>
      <p:sp>
        <p:nvSpPr>
          <p:cNvPr id="39" name="Rounded Rectangle 38"/>
          <p:cNvSpPr/>
          <p:nvPr/>
        </p:nvSpPr>
        <p:spPr>
          <a:xfrm>
            <a:off x="1965695" y="5410696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cs-CZ" sz="800" dirty="0"/>
              <a:t>60d794dcec</a:t>
            </a:r>
            <a:endParaRPr lang="en-US" sz="800" dirty="0" smtClean="0"/>
          </a:p>
        </p:txBody>
      </p:sp>
      <p:sp>
        <p:nvSpPr>
          <p:cNvPr id="40" name="Rounded Rectangle 39"/>
          <p:cNvSpPr/>
          <p:nvPr/>
        </p:nvSpPr>
        <p:spPr>
          <a:xfrm>
            <a:off x="1965695" y="4003097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en-US" sz="800" dirty="0"/>
              <a:t>cb112833c2</a:t>
            </a:r>
            <a:endParaRPr lang="en-US" sz="800" dirty="0" smtClean="0"/>
          </a:p>
        </p:txBody>
      </p:sp>
      <p:sp>
        <p:nvSpPr>
          <p:cNvPr id="41" name="Rounded Rectangle 40"/>
          <p:cNvSpPr/>
          <p:nvPr/>
        </p:nvSpPr>
        <p:spPr>
          <a:xfrm>
            <a:off x="1965695" y="1820195"/>
            <a:ext cx="1116330" cy="19738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Previous </a:t>
            </a:r>
            <a:r>
              <a:rPr lang="en-US" sz="800" dirty="0"/>
              <a:t>block</a:t>
            </a:r>
          </a:p>
          <a:p>
            <a:pPr algn="ctr"/>
            <a:r>
              <a:rPr lang="en-US" sz="800" dirty="0" smtClean="0"/>
              <a:t>000000432f</a:t>
            </a:r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 err="1"/>
              <a:t>Merkle</a:t>
            </a:r>
            <a:r>
              <a:rPr lang="en-US" sz="800" dirty="0"/>
              <a:t> Root</a:t>
            </a:r>
          </a:p>
          <a:p>
            <a:pPr algn="ctr"/>
            <a:r>
              <a:rPr lang="en-US" sz="800" dirty="0" smtClean="0"/>
              <a:t>000000ab12</a:t>
            </a:r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Timestamp</a:t>
            </a:r>
          </a:p>
          <a:p>
            <a:pPr algn="ctr"/>
            <a:r>
              <a:rPr lang="en-US" sz="800" dirty="0"/>
              <a:t>2015-01-30 10:00:</a:t>
            </a:r>
            <a:r>
              <a:rPr lang="en-US" sz="800" dirty="0" smtClean="0"/>
              <a:t>00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 smtClean="0"/>
              <a:t>Difficulty</a:t>
            </a:r>
          </a:p>
          <a:p>
            <a:pPr algn="ctr"/>
            <a:r>
              <a:rPr lang="en-US" sz="800" dirty="0" smtClean="0"/>
              <a:t>1180923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 smtClean="0"/>
              <a:t>Nonce</a:t>
            </a:r>
          </a:p>
          <a:p>
            <a:pPr algn="ctr"/>
            <a:r>
              <a:rPr lang="en-US" sz="800" dirty="0" smtClean="0"/>
              <a:t>924591</a:t>
            </a:r>
            <a:endParaRPr lang="en-US" sz="800" dirty="0"/>
          </a:p>
        </p:txBody>
      </p:sp>
      <p:sp>
        <p:nvSpPr>
          <p:cNvPr id="42" name="Rounded Rectangle 41"/>
          <p:cNvSpPr/>
          <p:nvPr/>
        </p:nvSpPr>
        <p:spPr>
          <a:xfrm>
            <a:off x="3460922" y="1731208"/>
            <a:ext cx="1375189" cy="4174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</p:txBody>
      </p:sp>
      <p:sp>
        <p:nvSpPr>
          <p:cNvPr id="43" name="Rounded Rectangle 42"/>
          <p:cNvSpPr/>
          <p:nvPr/>
        </p:nvSpPr>
        <p:spPr>
          <a:xfrm>
            <a:off x="3582262" y="4489779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en-US" sz="800" dirty="0"/>
              <a:t>b8cd2de76a</a:t>
            </a:r>
            <a:endParaRPr lang="en-US" sz="800" dirty="0" smtClean="0"/>
          </a:p>
        </p:txBody>
      </p:sp>
      <p:sp>
        <p:nvSpPr>
          <p:cNvPr id="45" name="Rounded Rectangle 44"/>
          <p:cNvSpPr/>
          <p:nvPr/>
        </p:nvSpPr>
        <p:spPr>
          <a:xfrm>
            <a:off x="3582262" y="5410696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cs-CZ" sz="800" dirty="0"/>
              <a:t>bc8a07f519</a:t>
            </a:r>
            <a:endParaRPr lang="en-US" sz="800" dirty="0" smtClean="0"/>
          </a:p>
        </p:txBody>
      </p:sp>
      <p:sp>
        <p:nvSpPr>
          <p:cNvPr id="46" name="Rounded Rectangle 45"/>
          <p:cNvSpPr/>
          <p:nvPr/>
        </p:nvSpPr>
        <p:spPr>
          <a:xfrm>
            <a:off x="3582262" y="4003097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en-US" sz="800" dirty="0" smtClean="0"/>
              <a:t>c07810dcab</a:t>
            </a:r>
            <a:endParaRPr lang="en-US" sz="800" dirty="0"/>
          </a:p>
        </p:txBody>
      </p:sp>
      <p:sp>
        <p:nvSpPr>
          <p:cNvPr id="47" name="Rounded Rectangle 46"/>
          <p:cNvSpPr/>
          <p:nvPr/>
        </p:nvSpPr>
        <p:spPr>
          <a:xfrm>
            <a:off x="3582262" y="1820195"/>
            <a:ext cx="1116330" cy="19738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Previous </a:t>
            </a:r>
            <a:r>
              <a:rPr lang="en-US" sz="800" dirty="0"/>
              <a:t>block</a:t>
            </a:r>
          </a:p>
          <a:p>
            <a:pPr algn="ctr"/>
            <a:r>
              <a:rPr lang="en-US" sz="800" dirty="0"/>
              <a:t>0000004e0b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 err="1"/>
              <a:t>Merkle</a:t>
            </a:r>
            <a:r>
              <a:rPr lang="en-US" sz="800" dirty="0"/>
              <a:t> Root</a:t>
            </a:r>
          </a:p>
          <a:p>
            <a:pPr algn="ctr"/>
            <a:r>
              <a:rPr lang="en-US" sz="800" dirty="0"/>
              <a:t>000000a149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Timestamp</a:t>
            </a:r>
          </a:p>
          <a:p>
            <a:pPr algn="ctr"/>
            <a:r>
              <a:rPr lang="en-US" sz="800" dirty="0"/>
              <a:t>2015-01-30 10</a:t>
            </a:r>
            <a:r>
              <a:rPr lang="en-US" sz="800" dirty="0" smtClean="0"/>
              <a:t>:10</a:t>
            </a:r>
            <a:r>
              <a:rPr lang="en-US" sz="800" dirty="0"/>
              <a:t>:</a:t>
            </a:r>
            <a:r>
              <a:rPr lang="en-US" sz="800" dirty="0" smtClean="0"/>
              <a:t>00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 smtClean="0"/>
              <a:t>Difficulty</a:t>
            </a:r>
          </a:p>
          <a:p>
            <a:pPr algn="ctr"/>
            <a:r>
              <a:rPr lang="en-US" sz="800" dirty="0" smtClean="0"/>
              <a:t>1180923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 smtClean="0"/>
              <a:t>Nonce</a:t>
            </a:r>
          </a:p>
          <a:p>
            <a:pPr algn="ctr"/>
            <a:r>
              <a:rPr lang="en-US" sz="800" dirty="0" smtClean="0"/>
              <a:t>14de28</a:t>
            </a:r>
            <a:endParaRPr lang="en-US" sz="800" dirty="0"/>
          </a:p>
        </p:txBody>
      </p:sp>
      <p:sp>
        <p:nvSpPr>
          <p:cNvPr id="48" name="Rounded Rectangle 47"/>
          <p:cNvSpPr/>
          <p:nvPr/>
        </p:nvSpPr>
        <p:spPr>
          <a:xfrm>
            <a:off x="5126031" y="1731208"/>
            <a:ext cx="1375189" cy="4174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5247371" y="4489779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en-US" sz="800" dirty="0"/>
              <a:t>65c92ac2d9</a:t>
            </a:r>
            <a:endParaRPr lang="en-US" sz="800" dirty="0" smtClean="0"/>
          </a:p>
        </p:txBody>
      </p:sp>
      <p:sp>
        <p:nvSpPr>
          <p:cNvPr id="51" name="Rounded Rectangle 50"/>
          <p:cNvSpPr/>
          <p:nvPr/>
        </p:nvSpPr>
        <p:spPr>
          <a:xfrm>
            <a:off x="5247371" y="5410696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en-US" sz="800" dirty="0"/>
              <a:t>2144c8454a</a:t>
            </a:r>
            <a:endParaRPr lang="en-US" sz="800" dirty="0" smtClean="0"/>
          </a:p>
        </p:txBody>
      </p:sp>
      <p:sp>
        <p:nvSpPr>
          <p:cNvPr id="52" name="Rounded Rectangle 51"/>
          <p:cNvSpPr/>
          <p:nvPr/>
        </p:nvSpPr>
        <p:spPr>
          <a:xfrm>
            <a:off x="5247371" y="4003097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en-US" sz="800" dirty="0"/>
              <a:t>1f80022005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247371" y="1820195"/>
            <a:ext cx="1116330" cy="19738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Previous </a:t>
            </a:r>
            <a:r>
              <a:rPr lang="en-US" sz="800" dirty="0"/>
              <a:t>block</a:t>
            </a:r>
          </a:p>
          <a:p>
            <a:pPr algn="ctr"/>
            <a:r>
              <a:rPr lang="en-US" sz="800" dirty="0"/>
              <a:t>00000014de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 err="1"/>
              <a:t>Merkle</a:t>
            </a:r>
            <a:r>
              <a:rPr lang="en-US" sz="800" dirty="0"/>
              <a:t> Root</a:t>
            </a:r>
          </a:p>
          <a:p>
            <a:pPr algn="ctr"/>
            <a:r>
              <a:rPr lang="en-US" sz="800" dirty="0"/>
              <a:t>00000074eb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Timestamp</a:t>
            </a:r>
          </a:p>
          <a:p>
            <a:pPr algn="ctr"/>
            <a:r>
              <a:rPr lang="en-US" sz="800" dirty="0"/>
              <a:t>2015-01-30 10</a:t>
            </a:r>
            <a:r>
              <a:rPr lang="en-US" sz="800" dirty="0" smtClean="0"/>
              <a:t>:20</a:t>
            </a:r>
            <a:r>
              <a:rPr lang="en-US" sz="800" dirty="0"/>
              <a:t>:</a:t>
            </a:r>
            <a:r>
              <a:rPr lang="en-US" sz="800" dirty="0" smtClean="0"/>
              <a:t>00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 smtClean="0"/>
              <a:t>Difficulty</a:t>
            </a:r>
          </a:p>
          <a:p>
            <a:pPr algn="ctr"/>
            <a:r>
              <a:rPr lang="en-US" sz="800" dirty="0" smtClean="0"/>
              <a:t>1180923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 smtClean="0"/>
              <a:t>Nonce</a:t>
            </a:r>
          </a:p>
          <a:p>
            <a:pPr algn="ctr"/>
            <a:r>
              <a:rPr lang="en-US" sz="800" dirty="0" smtClean="0"/>
              <a:t>6790cb</a:t>
            </a:r>
            <a:endParaRPr lang="en-US" sz="800" dirty="0"/>
          </a:p>
        </p:txBody>
      </p:sp>
      <p:sp>
        <p:nvSpPr>
          <p:cNvPr id="54" name="Rounded Rectangle 53"/>
          <p:cNvSpPr/>
          <p:nvPr/>
        </p:nvSpPr>
        <p:spPr>
          <a:xfrm>
            <a:off x="6750693" y="1731208"/>
            <a:ext cx="1375189" cy="4174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  <a:p>
            <a:pPr algn="ctr"/>
            <a:endParaRPr lang="en-US" sz="1000" dirty="0" smtClean="0"/>
          </a:p>
          <a:p>
            <a:pPr algn="ctr"/>
            <a:endParaRPr lang="en-US" sz="1000" dirty="0"/>
          </a:p>
        </p:txBody>
      </p:sp>
      <p:sp>
        <p:nvSpPr>
          <p:cNvPr id="55" name="Rounded Rectangle 54"/>
          <p:cNvSpPr/>
          <p:nvPr/>
        </p:nvSpPr>
        <p:spPr>
          <a:xfrm>
            <a:off x="6872033" y="4489779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en-US" sz="800" dirty="0"/>
              <a:t>c0de69c081</a:t>
            </a:r>
            <a:endParaRPr lang="en-US" sz="800" dirty="0" smtClean="0"/>
          </a:p>
        </p:txBody>
      </p:sp>
      <p:sp>
        <p:nvSpPr>
          <p:cNvPr id="57" name="Rounded Rectangle 56"/>
          <p:cNvSpPr/>
          <p:nvPr/>
        </p:nvSpPr>
        <p:spPr>
          <a:xfrm>
            <a:off x="6872033" y="5410696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en-US" sz="800" dirty="0"/>
              <a:t>240104d864</a:t>
            </a:r>
            <a:endParaRPr lang="en-US" sz="800" dirty="0" smtClean="0"/>
          </a:p>
        </p:txBody>
      </p:sp>
      <p:sp>
        <p:nvSpPr>
          <p:cNvPr id="58" name="Rounded Rectangle 57"/>
          <p:cNvSpPr/>
          <p:nvPr/>
        </p:nvSpPr>
        <p:spPr>
          <a:xfrm>
            <a:off x="6872033" y="4003097"/>
            <a:ext cx="1116330" cy="355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Transaction</a:t>
            </a:r>
          </a:p>
          <a:p>
            <a:pPr algn="ctr"/>
            <a:r>
              <a:rPr lang="en-US" sz="800" dirty="0"/>
              <a:t>ca62b4004e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6872033" y="1820195"/>
            <a:ext cx="1116330" cy="19738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Previous </a:t>
            </a:r>
            <a:r>
              <a:rPr lang="en-US" sz="800" dirty="0"/>
              <a:t>block</a:t>
            </a:r>
          </a:p>
          <a:p>
            <a:pPr algn="ctr"/>
            <a:r>
              <a:rPr lang="en-US" sz="800" dirty="0"/>
              <a:t>0000006790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 err="1"/>
              <a:t>Merkle</a:t>
            </a:r>
            <a:r>
              <a:rPr lang="en-US" sz="800" dirty="0"/>
              <a:t> Root</a:t>
            </a:r>
          </a:p>
          <a:p>
            <a:pPr algn="ctr"/>
            <a:r>
              <a:rPr lang="en-US" sz="800" dirty="0"/>
              <a:t>000000527b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Timestamp</a:t>
            </a:r>
          </a:p>
          <a:p>
            <a:pPr algn="ctr"/>
            <a:r>
              <a:rPr lang="en-US" sz="800" dirty="0"/>
              <a:t>2015-01-30 10</a:t>
            </a:r>
            <a:r>
              <a:rPr lang="en-US" sz="800" dirty="0" smtClean="0"/>
              <a:t>:30</a:t>
            </a:r>
            <a:r>
              <a:rPr lang="en-US" sz="800" dirty="0"/>
              <a:t>:</a:t>
            </a:r>
            <a:r>
              <a:rPr lang="en-US" sz="800" dirty="0" smtClean="0"/>
              <a:t>00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 smtClean="0"/>
              <a:t>Difficulty</a:t>
            </a:r>
          </a:p>
          <a:p>
            <a:pPr algn="ctr"/>
            <a:r>
              <a:rPr lang="en-US" sz="800" dirty="0" smtClean="0"/>
              <a:t>1180923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 smtClean="0"/>
              <a:t>Nonce</a:t>
            </a:r>
          </a:p>
          <a:p>
            <a:pPr algn="ctr"/>
            <a:r>
              <a:rPr lang="en-US" sz="800" dirty="0" smtClean="0"/>
              <a:t>a</a:t>
            </a:r>
            <a:r>
              <a:rPr lang="en-US" sz="800" dirty="0"/>
              <a:t>8</a:t>
            </a:r>
            <a:r>
              <a:rPr lang="en-US" sz="800" dirty="0" smtClean="0"/>
              <a:t>461e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1747286" y="989769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Block 60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357061" y="989769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Block 61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04702" y="989769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Block 62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22566" y="984376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Block 63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731105" y="1322930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0000FF"/>
                </a:solidFill>
              </a:rPr>
              <a:t>Block header hash</a:t>
            </a:r>
          </a:p>
          <a:p>
            <a:pPr algn="ctr"/>
            <a:r>
              <a:rPr lang="en-US" sz="800" dirty="0" smtClean="0">
                <a:solidFill>
                  <a:srgbClr val="0000FF"/>
                </a:solidFill>
              </a:rPr>
              <a:t>0000004e0b</a:t>
            </a:r>
            <a:endParaRPr lang="en-US" sz="800" dirty="0">
              <a:solidFill>
                <a:srgbClr val="0000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40880" y="1322930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FF"/>
                </a:solidFill>
              </a:rPr>
              <a:t>Block header hash</a:t>
            </a:r>
          </a:p>
          <a:p>
            <a:pPr algn="ctr"/>
            <a:r>
              <a:rPr lang="en-US" sz="800" dirty="0" smtClean="0">
                <a:solidFill>
                  <a:srgbClr val="0000FF"/>
                </a:solidFill>
              </a:rPr>
              <a:t>00000014de</a:t>
            </a:r>
            <a:endParaRPr lang="en-US" sz="800" dirty="0">
              <a:solidFill>
                <a:srgbClr val="0000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988521" y="1322930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FF"/>
                </a:solidFill>
              </a:rPr>
              <a:t>Block header hash</a:t>
            </a:r>
          </a:p>
          <a:p>
            <a:pPr algn="ctr"/>
            <a:r>
              <a:rPr lang="en-US" sz="800" dirty="0" smtClean="0">
                <a:solidFill>
                  <a:srgbClr val="0000FF"/>
                </a:solidFill>
              </a:rPr>
              <a:t>0000006790</a:t>
            </a:r>
            <a:endParaRPr lang="en-US" sz="800" dirty="0">
              <a:solidFill>
                <a:srgbClr val="0000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606385" y="1317537"/>
            <a:ext cx="159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FF"/>
                </a:solidFill>
              </a:rPr>
              <a:t>Block header hash</a:t>
            </a:r>
          </a:p>
          <a:p>
            <a:pPr algn="ctr"/>
            <a:r>
              <a:rPr lang="en-US" sz="800" dirty="0" smtClean="0">
                <a:solidFill>
                  <a:srgbClr val="0000FF"/>
                </a:solidFill>
              </a:rPr>
              <a:t>0000003f73</a:t>
            </a:r>
            <a:endParaRPr lang="en-US" sz="800" dirty="0">
              <a:solidFill>
                <a:srgbClr val="0000FF"/>
              </a:solidFill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2984954" y="1528944"/>
            <a:ext cx="744220" cy="493468"/>
          </a:xfrm>
          <a:prstGeom prst="straightConnector1">
            <a:avLst/>
          </a:prstGeom>
          <a:ln>
            <a:solidFill>
              <a:srgbClr val="FDAE5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632592" y="1528944"/>
            <a:ext cx="744220" cy="493468"/>
          </a:xfrm>
          <a:prstGeom prst="straightConnector1">
            <a:avLst/>
          </a:prstGeom>
          <a:ln>
            <a:solidFill>
              <a:srgbClr val="FDAE5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6250456" y="1484474"/>
            <a:ext cx="744220" cy="493468"/>
          </a:xfrm>
          <a:prstGeom prst="straightConnector1">
            <a:avLst/>
          </a:prstGeom>
          <a:ln>
            <a:solidFill>
              <a:srgbClr val="FDAE5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1358995" y="1528944"/>
            <a:ext cx="744220" cy="493468"/>
          </a:xfrm>
          <a:prstGeom prst="straightConnector1">
            <a:avLst/>
          </a:prstGeom>
          <a:ln>
            <a:solidFill>
              <a:srgbClr val="FDAE5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Left Brace 75"/>
          <p:cNvSpPr/>
          <p:nvPr/>
        </p:nvSpPr>
        <p:spPr>
          <a:xfrm>
            <a:off x="1585496" y="1820195"/>
            <a:ext cx="145609" cy="197387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30950" y="2517410"/>
            <a:ext cx="101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FF"/>
                </a:solidFill>
              </a:rPr>
              <a:t>Block </a:t>
            </a:r>
          </a:p>
          <a:p>
            <a:pPr algn="ctr"/>
            <a:r>
              <a:rPr lang="en-US" sz="1200" dirty="0" smtClean="0">
                <a:solidFill>
                  <a:srgbClr val="0000FF"/>
                </a:solidFill>
              </a:rPr>
              <a:t>header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78" name="Left Brace 77"/>
          <p:cNvSpPr/>
          <p:nvPr/>
        </p:nvSpPr>
        <p:spPr>
          <a:xfrm>
            <a:off x="1585495" y="4003097"/>
            <a:ext cx="121337" cy="17635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44896" y="4650415"/>
            <a:ext cx="119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FF"/>
                </a:solidFill>
              </a:rPr>
              <a:t>All Transactions</a:t>
            </a:r>
            <a:endParaRPr lang="en-US" sz="1200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2523861" y="4934108"/>
            <a:ext cx="0" cy="355944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156612" y="4953790"/>
            <a:ext cx="0" cy="355944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798750" y="4934108"/>
            <a:ext cx="0" cy="355944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7439591" y="4953790"/>
            <a:ext cx="0" cy="355944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77765" y="3648657"/>
            <a:ext cx="101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Target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00000ffff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H="1">
            <a:off x="1100152" y="3268218"/>
            <a:ext cx="1156777" cy="5258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61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68791" y="970759"/>
            <a:ext cx="8074257" cy="453019"/>
          </a:xfrm>
        </p:spPr>
        <p:txBody>
          <a:bodyPr>
            <a:normAutofit fontScale="92500"/>
          </a:bodyPr>
          <a:lstStyle/>
          <a:p>
            <a:r>
              <a:rPr lang="en-US" sz="1900" b="1" dirty="0" smtClean="0">
                <a:solidFill>
                  <a:srgbClr val="FF6600"/>
                </a:solidFill>
              </a:rPr>
              <a:t>Mining == Hashing “Block Header” to find a hash smaller than target</a:t>
            </a:r>
          </a:p>
        </p:txBody>
      </p:sp>
      <p:pic>
        <p:nvPicPr>
          <p:cNvPr id="11" name="Picture 10" descr="Screen Shot 2015-01-18 at 7.41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4" y="2677860"/>
            <a:ext cx="3846553" cy="27025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17255" y="5959984"/>
            <a:ext cx="186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919978"/>
                </a:solidFill>
              </a:rPr>
              <a:t>Block header hash</a:t>
            </a:r>
            <a:endParaRPr lang="en-US" sz="1400" dirty="0">
              <a:solidFill>
                <a:srgbClr val="919978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0521" y="5931401"/>
            <a:ext cx="1620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919978"/>
                </a:solidFill>
              </a:rPr>
              <a:t>Block header</a:t>
            </a:r>
            <a:endParaRPr lang="en-US" sz="1400" dirty="0">
              <a:solidFill>
                <a:srgbClr val="919978"/>
              </a:solidFill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932733" y="4880541"/>
            <a:ext cx="266958" cy="158869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6200000">
            <a:off x="2912634" y="4602587"/>
            <a:ext cx="266958" cy="21446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5-01-31 at 4.34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13" y="2263983"/>
            <a:ext cx="4608735" cy="3648259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457200" y="230767"/>
            <a:ext cx="8229600" cy="605266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 fontScale="97500" lnSpcReduction="10000"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Mining Block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423778"/>
            <a:ext cx="624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dirty="0"/>
              <a:t>Variable: “Nonce”</a:t>
            </a:r>
          </a:p>
          <a:p>
            <a:pPr marL="342900" indent="-342900">
              <a:buFont typeface="Courier New"/>
              <a:buChar char="o"/>
            </a:pPr>
            <a:r>
              <a:rPr lang="en-US" dirty="0"/>
              <a:t>Constants: </a:t>
            </a:r>
            <a:r>
              <a:rPr lang="en-US" dirty="0" smtClean="0"/>
              <a:t>“All </a:t>
            </a:r>
            <a:r>
              <a:rPr lang="en-US" dirty="0"/>
              <a:t>other </a:t>
            </a:r>
            <a:r>
              <a:rPr lang="en-US" dirty="0" smtClean="0"/>
              <a:t>fields”</a:t>
            </a:r>
            <a:endParaRPr lang="en-US" dirty="0"/>
          </a:p>
        </p:txBody>
      </p:sp>
      <p:sp>
        <p:nvSpPr>
          <p:cNvPr id="16" name="Left Brace 15"/>
          <p:cNvSpPr/>
          <p:nvPr/>
        </p:nvSpPr>
        <p:spPr>
          <a:xfrm rot="5400000">
            <a:off x="1604753" y="2429956"/>
            <a:ext cx="196115" cy="18606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96836" y="2110094"/>
            <a:ext cx="16200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solidFill>
                  <a:srgbClr val="FF0000"/>
                </a:solidFill>
              </a:rPr>
              <a:t>Nonce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634047" y="2621046"/>
            <a:ext cx="121342" cy="2816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5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665"/>
            <a:ext cx="5791200" cy="704771"/>
          </a:xfrm>
        </p:spPr>
        <p:txBody>
          <a:bodyPr>
            <a:normAutofit/>
          </a:bodyPr>
          <a:lstStyle/>
          <a:p>
            <a:r>
              <a:rPr lang="en-US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4118"/>
            <a:ext cx="7620000" cy="496003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Goals of Mining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smtClean="0"/>
              <a:t>Secure </a:t>
            </a:r>
            <a:r>
              <a:rPr lang="en-US" dirty="0" smtClean="0"/>
              <a:t>the </a:t>
            </a:r>
            <a:r>
              <a:rPr lang="en-US" dirty="0" err="1" smtClean="0"/>
              <a:t>Bitcoin</a:t>
            </a:r>
            <a:r>
              <a:rPr lang="en-US" dirty="0" smtClean="0"/>
              <a:t> system</a:t>
            </a:r>
          </a:p>
          <a:p>
            <a:pPr marL="1485900" lvl="2" indent="-342900">
              <a:buFont typeface="Wingdings" charset="2"/>
              <a:buChar char="ü"/>
            </a:pPr>
            <a:r>
              <a:rPr lang="en-US" dirty="0" smtClean="0"/>
              <a:t>Network-wide consensus without a central authority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smtClean="0"/>
              <a:t>Money </a:t>
            </a:r>
            <a:r>
              <a:rPr lang="en-US" dirty="0" smtClean="0"/>
              <a:t>supply</a:t>
            </a:r>
          </a:p>
          <a:p>
            <a:pPr marL="800100" lvl="1" indent="-342900">
              <a:buFont typeface="Courier New"/>
              <a:buChar char="o"/>
            </a:pPr>
            <a:endParaRPr lang="en-US" dirty="0" smtClean="0"/>
          </a:p>
          <a:p>
            <a:r>
              <a:rPr lang="en-US" dirty="0" smtClean="0"/>
              <a:t>Rewards to miner</a:t>
            </a:r>
            <a:endParaRPr lang="en-US" dirty="0"/>
          </a:p>
          <a:p>
            <a:pPr marL="800100" lvl="1" indent="-342900">
              <a:buFont typeface="Courier New"/>
              <a:buChar char="o"/>
            </a:pPr>
            <a:r>
              <a:rPr lang="en-US" dirty="0" smtClean="0"/>
              <a:t>New coins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smtClean="0"/>
              <a:t>Transaction fees (currently 0.5% or </a:t>
            </a:r>
            <a:r>
              <a:rPr lang="en-US" dirty="0" smtClean="0"/>
              <a:t>less)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Rewards </a:t>
            </a:r>
            <a:r>
              <a:rPr lang="en-US" dirty="0" smtClean="0"/>
              <a:t>(halved every 210,000 blocks)</a:t>
            </a:r>
            <a:endParaRPr lang="en-US" dirty="0"/>
          </a:p>
          <a:p>
            <a:pPr marL="800100" lvl="1" indent="-342900">
              <a:buFont typeface="Courier New"/>
              <a:buChar char="o"/>
            </a:pPr>
            <a:r>
              <a:rPr lang="en-US" dirty="0" smtClean="0"/>
              <a:t>Starts at 50 BTC per block in Jan. 3, 2009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smtClean="0"/>
              <a:t>Halved to 25 BTC in Nov. 2012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smtClean="0"/>
              <a:t>All BTCs at 13.44 million </a:t>
            </a:r>
            <a:r>
              <a:rPr lang="en-US" dirty="0" smtClean="0"/>
              <a:t>blocks</a:t>
            </a:r>
          </a:p>
          <a:p>
            <a:pPr marL="1485900" lvl="2" indent="-342900">
              <a:buFont typeface="Wingdings" charset="2"/>
              <a:buChar char="ü"/>
            </a:pPr>
            <a:r>
              <a:rPr lang="en-US" dirty="0" smtClean="0">
                <a:sym typeface="Wingdings"/>
              </a:rPr>
              <a:t>2,099,999,997,690,000 </a:t>
            </a:r>
            <a:r>
              <a:rPr lang="en-US" dirty="0" err="1" smtClean="0">
                <a:sym typeface="Wingdings"/>
              </a:rPr>
              <a:t>satoshis</a:t>
            </a:r>
            <a:endParaRPr lang="en-US" dirty="0" smtClean="0"/>
          </a:p>
          <a:p>
            <a:pPr marL="800100" lvl="1" indent="-342900">
              <a:buFont typeface="Courier New"/>
              <a:buChar char="o"/>
            </a:pPr>
            <a:r>
              <a:rPr lang="en-US" dirty="0" smtClean="0"/>
              <a:t>After </a:t>
            </a:r>
            <a:r>
              <a:rPr lang="en-US" dirty="0" smtClean="0"/>
              <a:t>2140, no new </a:t>
            </a:r>
            <a:r>
              <a:rPr lang="en-US" dirty="0" err="1" smtClean="0"/>
              <a:t>Bitcoins</a:t>
            </a:r>
            <a:r>
              <a:rPr lang="en-US" dirty="0" smtClean="0"/>
              <a:t> will be issued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3436" y="2082514"/>
            <a:ext cx="461660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“Decentralized </a:t>
            </a:r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security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mechanism”</a:t>
            </a:r>
          </a:p>
          <a:p>
            <a:pPr algn="ctr"/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“Decentralized financial clearinghouse”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233" y="4298182"/>
            <a:ext cx="2633368" cy="20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0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14320"/>
            <a:ext cx="7842093" cy="6988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Mining and the Hashing Race</a:t>
            </a:r>
            <a:endParaRPr lang="en-US" dirty="0"/>
          </a:p>
        </p:txBody>
      </p:sp>
      <p:pic>
        <p:nvPicPr>
          <p:cNvPr id="4" name="Picture 3" descr="Screen Shot 2015-01-18 at 8.16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0" y="2119642"/>
            <a:ext cx="4743509" cy="35834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3038" y="3053862"/>
            <a:ext cx="245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sym typeface="Wingdings"/>
              </a:rPr>
              <a:t>GPU &amp; FPGA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33038" y="4775785"/>
            <a:ext cx="245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ASIC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33038" y="2385848"/>
            <a:ext cx="245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sym typeface="Wingdings"/>
              </a:rPr>
              <a:t>CPU only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460" y="1459563"/>
            <a:ext cx="370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6600"/>
                </a:solidFill>
                <a:sym typeface="Wingdings"/>
              </a:rPr>
              <a:t>First 5 years of operation</a:t>
            </a:r>
            <a:endParaRPr lang="en-US" sz="2000" b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5071" y="5807854"/>
            <a:ext cx="324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No more giant leaps left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 descr="360px-AustrianBitCoinMiningRi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86" y="1557252"/>
            <a:ext cx="1720924" cy="1147283"/>
          </a:xfrm>
          <a:prstGeom prst="rect">
            <a:avLst/>
          </a:prstGeom>
        </p:spPr>
      </p:pic>
      <p:pic>
        <p:nvPicPr>
          <p:cNvPr id="5" name="Picture 4" descr="360px-Lancelot-A_FPGA_based_bitcoin_mining_boar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86" y="2939846"/>
            <a:ext cx="1720924" cy="1242890"/>
          </a:xfrm>
          <a:prstGeom prst="rect">
            <a:avLst/>
          </a:prstGeom>
        </p:spPr>
      </p:pic>
      <p:pic>
        <p:nvPicPr>
          <p:cNvPr id="6" name="Picture 5" descr="360px-ASICMINER_USB_Block_Erup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365" y="4275178"/>
            <a:ext cx="1717645" cy="12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3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5-01-21 at 10.38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6" y="2459253"/>
            <a:ext cx="8537212" cy="4028853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68791" y="970760"/>
            <a:ext cx="8074257" cy="1739272"/>
          </a:xfrm>
        </p:spPr>
        <p:txBody>
          <a:bodyPr>
            <a:normAutofit/>
          </a:bodyPr>
          <a:lstStyle/>
          <a:p>
            <a:r>
              <a:rPr lang="en-US" sz="1900" b="1" dirty="0" smtClean="0">
                <a:solidFill>
                  <a:srgbClr val="FF6600"/>
                </a:solidFill>
              </a:rPr>
              <a:t>Current Total Computation Power of Hashing in </a:t>
            </a:r>
            <a:r>
              <a:rPr lang="en-US" sz="1900" b="1" dirty="0" err="1" smtClean="0">
                <a:solidFill>
                  <a:srgbClr val="FF6600"/>
                </a:solidFill>
              </a:rPr>
              <a:t>Blockchain</a:t>
            </a:r>
            <a:endParaRPr lang="en-US" sz="1900" b="1" dirty="0" smtClean="0">
              <a:solidFill>
                <a:srgbClr val="FF6600"/>
              </a:solidFill>
            </a:endParaRPr>
          </a:p>
          <a:p>
            <a:pPr lvl="1"/>
            <a:r>
              <a:rPr lang="en-US" sz="1700" dirty="0" smtClean="0">
                <a:solidFill>
                  <a:schemeClr val="tx1"/>
                </a:solidFill>
              </a:rPr>
              <a:t>≈ 300 PH/sec = 300,000,000,000 MH/sec</a:t>
            </a:r>
          </a:p>
          <a:p>
            <a:r>
              <a:rPr lang="en-US" sz="1900" b="1" dirty="0">
                <a:solidFill>
                  <a:srgbClr val="FF6600"/>
                </a:solidFill>
              </a:rPr>
              <a:t>Current </a:t>
            </a:r>
            <a:r>
              <a:rPr lang="en-US" sz="1900" b="1" dirty="0" smtClean="0">
                <a:solidFill>
                  <a:srgbClr val="FF6600"/>
                </a:solidFill>
              </a:rPr>
              <a:t>1 PC Computation </a:t>
            </a:r>
            <a:r>
              <a:rPr lang="en-US" sz="1900" b="1" dirty="0">
                <a:solidFill>
                  <a:srgbClr val="FF6600"/>
                </a:solidFill>
              </a:rPr>
              <a:t>Power of </a:t>
            </a:r>
            <a:r>
              <a:rPr lang="en-US" sz="1900" b="1" dirty="0" smtClean="0">
                <a:solidFill>
                  <a:srgbClr val="FF6600"/>
                </a:solidFill>
              </a:rPr>
              <a:t>Hashing</a:t>
            </a:r>
            <a:endParaRPr lang="en-US" sz="1900" dirty="0" smtClean="0">
              <a:solidFill>
                <a:schemeClr val="tx1"/>
              </a:solidFill>
            </a:endParaRPr>
          </a:p>
          <a:p>
            <a:pPr lvl="1"/>
            <a:r>
              <a:rPr lang="en-US" sz="1700" dirty="0" smtClean="0">
                <a:solidFill>
                  <a:schemeClr val="tx1"/>
                </a:solidFill>
              </a:rPr>
              <a:t>≈ 1MH/sec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30767"/>
            <a:ext cx="8229600" cy="605266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 fontScale="52500" lnSpcReduction="20000"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much power do you need to spoil </a:t>
            </a:r>
            <a:r>
              <a:rPr lang="en-US" dirty="0" err="1" smtClean="0"/>
              <a:t>blockchain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8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917773" y="0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69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-1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879739" y="-1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88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879044" y="0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33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791" y="340954"/>
            <a:ext cx="8913813" cy="914400"/>
          </a:xfrm>
        </p:spPr>
        <p:txBody>
          <a:bodyPr/>
          <a:lstStyle/>
          <a:p>
            <a:r>
              <a:rPr lang="en-US" dirty="0" smtClean="0"/>
              <a:t>Key Bitcoin Adoption Metrics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1555" y="5946249"/>
            <a:ext cx="87714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US" sz="1000" dirty="0" smtClean="0">
                <a:solidFill>
                  <a:srgbClr val="000000"/>
                </a:solidFill>
                <a:latin typeface="Proxima Nova Regular"/>
                <a:cs typeface="Proxima Nova Regular"/>
              </a:rPr>
              <a:t>Sources and notes: CoinDesk, </a:t>
            </a:r>
            <a:r>
              <a:rPr lang="en-US" sz="1000" dirty="0">
                <a:solidFill>
                  <a:srgbClr val="000000"/>
                </a:solidFill>
                <a:latin typeface="Proxima Nova Regular"/>
                <a:cs typeface="Proxima Nova Regular"/>
                <a:hlinkClick r:id="rId2"/>
              </a:rPr>
              <a:t>Blockchain.info</a:t>
            </a:r>
            <a:r>
              <a:rPr lang="en-US" sz="1000" dirty="0">
                <a:solidFill>
                  <a:srgbClr val="000000"/>
                </a:solidFill>
                <a:latin typeface="Proxima Nova Regular"/>
                <a:cs typeface="Proxima Nova Regular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Proxima Nova Regular"/>
                <a:cs typeface="Proxima Nova Regular"/>
                <a:hlinkClick r:id="rId3"/>
              </a:rPr>
              <a:t>BitcoinPulse</a:t>
            </a:r>
            <a:r>
              <a:rPr lang="en-US" sz="1000" dirty="0">
                <a:solidFill>
                  <a:srgbClr val="000000"/>
                </a:solidFill>
                <a:latin typeface="Proxima Nova Regular"/>
                <a:cs typeface="Proxima Nova Regular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Proxima Nova Regular"/>
                <a:cs typeface="Proxima Nova Regular"/>
                <a:hlinkClick r:id="rId4"/>
              </a:rPr>
              <a:t>Github</a:t>
            </a:r>
            <a:r>
              <a:rPr lang="en-US" sz="1000" dirty="0">
                <a:solidFill>
                  <a:srgbClr val="000000"/>
                </a:solidFill>
                <a:latin typeface="Proxima Nova Regular"/>
                <a:cs typeface="Proxima Nova Regular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Proxima Nova Regular"/>
                <a:cs typeface="Proxima Nova Regular"/>
                <a:hlinkClick r:id="rId5"/>
              </a:rPr>
              <a:t>Coin ATM </a:t>
            </a:r>
            <a:r>
              <a:rPr lang="en-US" sz="1000" dirty="0" smtClean="0">
                <a:solidFill>
                  <a:srgbClr val="000000"/>
                </a:solidFill>
                <a:latin typeface="Proxima Nova Regular"/>
                <a:cs typeface="Proxima Nova Regular"/>
                <a:hlinkClick r:id="rId5"/>
              </a:rPr>
              <a:t>Radar</a:t>
            </a:r>
            <a:r>
              <a:rPr lang="en-US" sz="1000" dirty="0">
                <a:solidFill>
                  <a:srgbClr val="000000"/>
                </a:solidFill>
                <a:latin typeface="Proxima Nova Regular"/>
                <a:cs typeface="Proxima Nova Regular"/>
              </a:rPr>
              <a:t>. Figures are </a:t>
            </a:r>
            <a:r>
              <a:rPr lang="en-US" sz="1000" dirty="0" smtClean="0">
                <a:solidFill>
                  <a:srgbClr val="000000"/>
                </a:solidFill>
                <a:latin typeface="Proxima Nova Regular"/>
                <a:cs typeface="Proxima Nova Regular"/>
              </a:rPr>
              <a:t>cumulative </a:t>
            </a:r>
            <a:r>
              <a:rPr lang="en-US" sz="1000" dirty="0">
                <a:solidFill>
                  <a:srgbClr val="000000"/>
                </a:solidFill>
                <a:latin typeface="Proxima Nova Regular"/>
                <a:cs typeface="Proxima Nova Regular"/>
              </a:rPr>
              <a:t>from start of </a:t>
            </a:r>
            <a:r>
              <a:rPr lang="en-US" sz="1000" dirty="0" smtClean="0">
                <a:solidFill>
                  <a:srgbClr val="000000"/>
                </a:solidFill>
                <a:latin typeface="Proxima Nova Regular"/>
                <a:cs typeface="Proxima Nova Regular"/>
              </a:rPr>
              <a:t>records, except unique bitcoin addresses and media mentions, which </a:t>
            </a:r>
            <a:r>
              <a:rPr lang="en-US" sz="1000" dirty="0">
                <a:solidFill>
                  <a:srgbClr val="000000"/>
                </a:solidFill>
                <a:latin typeface="Proxima Nova Regular"/>
                <a:cs typeface="Proxima Nova Regular"/>
              </a:rPr>
              <a:t>are figures for </a:t>
            </a:r>
            <a:r>
              <a:rPr lang="en-US" sz="1000" dirty="0" smtClean="0">
                <a:solidFill>
                  <a:srgbClr val="000000"/>
                </a:solidFill>
                <a:latin typeface="Proxima Nova Regular"/>
                <a:cs typeface="Proxima Nova Regular"/>
              </a:rPr>
              <a:t>the quarter ending that month.</a:t>
            </a:r>
            <a:endParaRPr lang="en-US" sz="1000" dirty="0">
              <a:solidFill>
                <a:srgbClr val="000000"/>
              </a:solidFill>
              <a:latin typeface="Proxima Nova Regular"/>
              <a:cs typeface="Proxima Nova Regular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228551"/>
              </p:ext>
            </p:extLst>
          </p:nvPr>
        </p:nvGraphicFramePr>
        <p:xfrm>
          <a:off x="209880" y="1666750"/>
          <a:ext cx="8594816" cy="3974552"/>
        </p:xfrm>
        <a:graphic>
          <a:graphicData uri="http://schemas.openxmlformats.org/drawingml/2006/table">
            <a:tbl>
              <a:tblPr/>
              <a:tblGrid>
                <a:gridCol w="203828"/>
                <a:gridCol w="3047252"/>
                <a:gridCol w="1304511"/>
                <a:gridCol w="1294319"/>
                <a:gridCol w="815319"/>
                <a:gridCol w="176652"/>
                <a:gridCol w="1059914"/>
                <a:gridCol w="693021"/>
              </a:tblGrid>
              <a:tr h="20508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Quarterly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Last 12 </a:t>
                      </a:r>
                      <a:r>
                        <a:rPr lang="de-DE" sz="1400" b="1" i="0" u="none" strike="noStrike" dirty="0" err="1" smtClean="0">
                          <a:solidFill>
                            <a:srgbClr val="000000"/>
                          </a:solidFill>
                          <a:latin typeface="Proxima Nova"/>
                        </a:rPr>
                        <a:t>Months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508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　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　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Dec-14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Sep-14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Q/Q </a:t>
                      </a:r>
                      <a:r>
                        <a:rPr lang="el-GR" sz="1400" b="1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Δ</a:t>
                      </a:r>
                      <a:endParaRPr lang="el-GR" sz="1400" b="1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Dec-13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Δ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0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Commerce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508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Wallets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7,948,272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6,559,978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21%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3,194,584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2x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Merchants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82,000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76,000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8%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35,903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2x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450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Merchants’ annual revenue ($</a:t>
                      </a:r>
                      <a:r>
                        <a:rPr lang="en-GB" sz="1400" b="0" i="0" u="none" strike="noStrike" dirty="0" err="1" smtClean="0">
                          <a:solidFill>
                            <a:srgbClr val="000000"/>
                          </a:solidFill>
                          <a:latin typeface="Proxima Nova"/>
                        </a:rPr>
                        <a:t>bn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180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86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109%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0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N/A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ATMs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341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251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36%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4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85x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Unique bitcoin addresses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157,377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184,554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-15%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108,166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45%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Industry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All-time VC </a:t>
                      </a:r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latin typeface="Proxima Nova"/>
                        </a:rPr>
                        <a:t>investment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 ($m)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432.7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302.9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43%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97.9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4x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0508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Number of VC-backed startups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83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68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22%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30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3x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Media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Mainstream </a:t>
                      </a:r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latin typeface="Proxima Nova"/>
                        </a:rPr>
                        <a:t>media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 </a:t>
                      </a:r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latin typeface="Proxima Nova"/>
                        </a:rPr>
                        <a:t>mentions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673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687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-2%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2,889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-76%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Technology</a:t>
                      </a:r>
                      <a:endParaRPr lang="de-DE" sz="1400" b="1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Network </a:t>
                      </a:r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latin typeface="Proxima Nova"/>
                        </a:rPr>
                        <a:t>hash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 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r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ate 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(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latin typeface="Proxima Nova"/>
                        </a:rPr>
                        <a:t>billion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/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latin typeface="Proxima Nova"/>
                        </a:rPr>
                        <a:t>second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)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335,365,290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249,839,180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34%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9,920,977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34x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latin typeface="Proxima Nova"/>
                        </a:rPr>
                        <a:t>Github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 no. of updated repositories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23,249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18,753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24%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4,410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5x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Valuation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5080"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Bitcoin market capitalization 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($bn)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4.3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           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5.2 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-17%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       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9.3 </a:t>
                      </a: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altLang="zh-CN" sz="14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-54%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7088" marR="7088" marT="70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573517" y="2215931"/>
            <a:ext cx="1436414" cy="3564759"/>
          </a:xfrm>
          <a:prstGeom prst="round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2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905834" y="0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0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/>
          <p:nvPr/>
        </p:nvSpPr>
        <p:spPr>
          <a:xfrm>
            <a:off x="919990" y="26789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36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-1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905606" y="17167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50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889832" y="692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65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5141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857250" y="0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571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903521" y="7315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38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440154" y="294495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954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440154" y="294495"/>
            <a:ext cx="1333663" cy="456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73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440153" y="294495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58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-1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466986" y="294495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09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9773"/>
            <a:ext cx="8229600" cy="1005418"/>
          </a:xfrm>
        </p:spPr>
        <p:txBody>
          <a:bodyPr>
            <a:noAutofit/>
          </a:bodyPr>
          <a:lstStyle/>
          <a:p>
            <a:r>
              <a:rPr lang="en-GB" sz="2800" dirty="0" smtClean="0"/>
              <a:t>Total Exchange Trading Volume </a:t>
            </a:r>
            <a:br>
              <a:rPr lang="en-GB" sz="2800" dirty="0" smtClean="0"/>
            </a:br>
            <a:r>
              <a:rPr lang="en-GB" sz="2800" dirty="0" smtClean="0"/>
              <a:t>Increased by Over 50%</a:t>
            </a:r>
            <a:endParaRPr lang="en-US" sz="2800" dirty="0"/>
          </a:p>
        </p:txBody>
      </p:sp>
      <p:sp>
        <p:nvSpPr>
          <p:cNvPr id="6" name="Rectangle 15"/>
          <p:cNvSpPr>
            <a:spLocks/>
          </p:cNvSpPr>
          <p:nvPr/>
        </p:nvSpPr>
        <p:spPr bwMode="auto">
          <a:xfrm>
            <a:off x="1361639" y="6095026"/>
            <a:ext cx="62589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1000" dirty="0" smtClean="0">
                <a:latin typeface="Proxima Nova Regular"/>
                <a:cs typeface="Proxima Nova Regular"/>
              </a:rPr>
              <a:t>Sources: CoinDesk, </a:t>
            </a:r>
            <a:r>
              <a:rPr lang="en-GB" sz="1000" dirty="0" smtClean="0">
                <a:latin typeface="Proxima Nova Regular"/>
                <a:cs typeface="Proxima Nova Regular"/>
                <a:hlinkClick r:id="rId2"/>
              </a:rPr>
              <a:t>Blockchain.info</a:t>
            </a:r>
            <a:r>
              <a:rPr lang="en-GB" sz="1000" dirty="0" smtClean="0">
                <a:latin typeface="Proxima Nova Regular"/>
                <a:cs typeface="Proxima Nova Regular"/>
              </a:rPr>
              <a:t>, </a:t>
            </a:r>
            <a:r>
              <a:rPr lang="en-GB" sz="1000" dirty="0" smtClean="0">
                <a:latin typeface="Proxima Nova Regular"/>
                <a:cs typeface="Proxima Nova Regular"/>
                <a:hlinkClick r:id="rId3"/>
              </a:rPr>
              <a:t>Bitcoinity</a:t>
            </a:r>
            <a:endParaRPr lang="en-GB" sz="1000" dirty="0">
              <a:latin typeface="Proxima Nova Regular"/>
              <a:cs typeface="Proxima Nova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892" y="1574972"/>
            <a:ext cx="348331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680" dirty="0" smtClean="0">
                <a:latin typeface="Proxima Nova"/>
              </a:rPr>
              <a:t>Total Bitcoin Trading Volume (BTC)</a:t>
            </a:r>
            <a:endParaRPr lang="zh-CN" altLang="en-US" sz="1680" dirty="0">
              <a:latin typeface="Proxima Nova"/>
            </a:endParaRPr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3267751733"/>
              </p:ext>
            </p:extLst>
          </p:nvPr>
        </p:nvGraphicFramePr>
        <p:xfrm>
          <a:off x="58545" y="1925837"/>
          <a:ext cx="4321517" cy="3846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右箭头 9"/>
          <p:cNvSpPr/>
          <p:nvPr/>
        </p:nvSpPr>
        <p:spPr>
          <a:xfrm rot="19205992">
            <a:off x="1898764" y="2775985"/>
            <a:ext cx="1102659" cy="779930"/>
          </a:xfrm>
          <a:prstGeom prst="rightArrow">
            <a:avLst/>
          </a:prstGeom>
          <a:solidFill>
            <a:srgbClr val="F1B91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 rot="19314661">
            <a:off x="2126685" y="30078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 smtClean="0">
                <a:latin typeface="Proxima Nova"/>
              </a:rPr>
              <a:t>56%</a:t>
            </a:r>
            <a:endParaRPr lang="zh-CN" altLang="en-US" dirty="0">
              <a:latin typeface="Proxima Nova"/>
            </a:endParaRPr>
          </a:p>
        </p:txBody>
      </p:sp>
      <p:graphicFrame>
        <p:nvGraphicFramePr>
          <p:cNvPr id="13" name="图表 7"/>
          <p:cNvGraphicFramePr/>
          <p:nvPr>
            <p:extLst>
              <p:ext uri="{D42A27DB-BD31-4B8C-83A1-F6EECF244321}">
                <p14:modId xmlns:p14="http://schemas.microsoft.com/office/powerpoint/2010/main" val="3073165192"/>
              </p:ext>
            </p:extLst>
          </p:nvPr>
        </p:nvGraphicFramePr>
        <p:xfrm>
          <a:off x="4380062" y="1925837"/>
          <a:ext cx="4683049" cy="3962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右箭头 8"/>
          <p:cNvSpPr/>
          <p:nvPr/>
        </p:nvSpPr>
        <p:spPr>
          <a:xfrm rot="19205992">
            <a:off x="6556323" y="2943701"/>
            <a:ext cx="1003372" cy="62615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 rot="19314661">
            <a:off x="6685433" y="2998837"/>
            <a:ext cx="91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 smtClean="0">
                <a:latin typeface="Proxima Nova"/>
              </a:rPr>
              <a:t>57%</a:t>
            </a:r>
            <a:endParaRPr lang="zh-CN" altLang="en-US" dirty="0">
              <a:latin typeface="Proxima Nov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56201" y="1574972"/>
            <a:ext cx="3449709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680" dirty="0" smtClean="0">
                <a:latin typeface="Proxima Nova"/>
              </a:rPr>
              <a:t>Total Bitcoin Trading Volume ($</a:t>
            </a:r>
            <a:r>
              <a:rPr lang="en-GB" altLang="zh-CN" sz="1680" dirty="0" err="1" smtClean="0">
                <a:latin typeface="Proxima Nova"/>
              </a:rPr>
              <a:t>bn</a:t>
            </a:r>
            <a:r>
              <a:rPr lang="en-GB" altLang="zh-CN" sz="1680" dirty="0" smtClean="0">
                <a:latin typeface="Proxima Nova"/>
              </a:rPr>
              <a:t>)</a:t>
            </a:r>
            <a:endParaRPr lang="zh-CN" altLang="en-US" sz="1680" dirty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74510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431210" y="294495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57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502760" y="294495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4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449098" y="340479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03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-1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493817" y="294495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6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466985" y="294495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308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449097" y="295758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427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458041" y="313647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13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0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120"/>
          <p:cNvSpPr/>
          <p:nvPr/>
        </p:nvSpPr>
        <p:spPr>
          <a:xfrm>
            <a:off x="1484873" y="294495"/>
            <a:ext cx="1333663" cy="5743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75836" y="4759829"/>
            <a:ext cx="4059627" cy="60783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800" dirty="0" smtClean="0">
              <a:hlinkClick r:id="rId3"/>
            </a:endParaRPr>
          </a:p>
          <a:p>
            <a:pPr marL="0" indent="0" algn="ctr">
              <a:buNone/>
            </a:pPr>
            <a:r>
              <a:rPr lang="en-US" sz="4800" dirty="0" smtClean="0">
                <a:hlinkClick r:id="rId3"/>
              </a:rPr>
              <a:t>http://www.youtube.com/watch?v=lz6IQX7uDk4</a:t>
            </a:r>
            <a:endParaRPr lang="en-US" sz="4800" dirty="0" smtClean="0"/>
          </a:p>
          <a:p>
            <a:pPr algn="ctr"/>
            <a:endParaRPr lang="en-US" dirty="0"/>
          </a:p>
        </p:txBody>
      </p:sp>
      <p:pic>
        <p:nvPicPr>
          <p:cNvPr id="2" name="Picture 1" descr="faq-icon-390-2xz2ylh63z8m8niak220a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01" y="563960"/>
            <a:ext cx="1849418" cy="162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2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7956"/>
            <a:ext cx="8229600" cy="1071152"/>
          </a:xfrm>
        </p:spPr>
        <p:txBody>
          <a:bodyPr>
            <a:noAutofit/>
          </a:bodyPr>
          <a:lstStyle/>
          <a:p>
            <a:r>
              <a:rPr lang="en-US" sz="3200" dirty="0" smtClean="0"/>
              <a:t>2014 Bitcoin Venture Capital Investment</a:t>
            </a:r>
            <a:endParaRPr lang="en-US" sz="3200" dirty="0"/>
          </a:p>
        </p:txBody>
      </p:sp>
      <p:sp>
        <p:nvSpPr>
          <p:cNvPr id="6" name="Rectangle 14"/>
          <p:cNvSpPr>
            <a:spLocks/>
          </p:cNvSpPr>
          <p:nvPr/>
        </p:nvSpPr>
        <p:spPr bwMode="auto">
          <a:xfrm>
            <a:off x="4891239" y="2198936"/>
            <a:ext cx="3911204" cy="145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90000"/>
              </a:lnSpc>
            </a:pPr>
            <a:r>
              <a:rPr lang="en-US" sz="9300" b="1" dirty="0" smtClean="0">
                <a:solidFill>
                  <a:srgbClr val="FF6600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$433m</a:t>
            </a:r>
            <a:endParaRPr lang="en-US" sz="8600" b="1" dirty="0">
              <a:solidFill>
                <a:srgbClr val="FF6600"/>
              </a:solidFill>
              <a:latin typeface="Proxima Nova Regular"/>
              <a:ea typeface="ＭＳ Ｐゴシック" charset="0"/>
              <a:cs typeface="Proxima Nova Regular"/>
              <a:sym typeface="Helvetica" charset="0"/>
            </a:endParaRPr>
          </a:p>
        </p:txBody>
      </p:sp>
      <p:sp>
        <p:nvSpPr>
          <p:cNvPr id="7" name="Rectangle 17"/>
          <p:cNvSpPr>
            <a:spLocks/>
          </p:cNvSpPr>
          <p:nvPr/>
        </p:nvSpPr>
        <p:spPr bwMode="auto">
          <a:xfrm>
            <a:off x="457199" y="2198936"/>
            <a:ext cx="3869141" cy="156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90000"/>
              </a:lnSpc>
              <a:spcBef>
                <a:spcPts val="884"/>
              </a:spcBef>
            </a:pPr>
            <a:r>
              <a:rPr lang="en-US" sz="9300" b="1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$335m</a:t>
            </a:r>
            <a:endParaRPr lang="en-US" sz="9300" b="1" dirty="0">
              <a:solidFill>
                <a:schemeClr val="tx1"/>
              </a:solidFill>
              <a:latin typeface="Proxima Nova Regular"/>
              <a:ea typeface="ＭＳ Ｐゴシック" charset="0"/>
              <a:cs typeface="Proxima Nova Regular"/>
              <a:sym typeface="Helvetica" charset="0"/>
            </a:endParaRPr>
          </a:p>
        </p:txBody>
      </p:sp>
      <p:sp>
        <p:nvSpPr>
          <p:cNvPr id="9" name="Rectangle 15"/>
          <p:cNvSpPr>
            <a:spLocks/>
          </p:cNvSpPr>
          <p:nvPr/>
        </p:nvSpPr>
        <p:spPr bwMode="auto">
          <a:xfrm>
            <a:off x="4967437" y="1572713"/>
            <a:ext cx="3575957" cy="59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900" dirty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Total VC investment in cryptocurrency startups </a:t>
            </a:r>
            <a:r>
              <a:rPr lang="en-US" sz="1900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to date:</a:t>
            </a:r>
            <a:endParaRPr lang="en-US" sz="1900" dirty="0">
              <a:solidFill>
                <a:schemeClr val="tx1"/>
              </a:solidFill>
              <a:latin typeface="Proxima Nova Regular"/>
              <a:ea typeface="ＭＳ Ｐゴシック" charset="0"/>
              <a:cs typeface="Proxima Nova Regular"/>
              <a:sym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638732"/>
            <a:ext cx="4248223" cy="326253"/>
          </a:xfrm>
          <a:prstGeom prst="rect">
            <a:avLst/>
          </a:prstGeom>
        </p:spPr>
        <p:txBody>
          <a:bodyPr wrap="square" lIns="57668" tIns="28834" rIns="57668" bIns="28834">
            <a:spAutoFit/>
          </a:bodyPr>
          <a:lstStyle/>
          <a:p>
            <a:pPr>
              <a:lnSpc>
                <a:spcPct val="90000"/>
              </a:lnSpc>
              <a:spcBef>
                <a:spcPts val="884"/>
              </a:spcBef>
            </a:pPr>
            <a:r>
              <a:rPr lang="en-US" sz="1900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2014 bitcoin VC investment:</a:t>
            </a:r>
            <a:endParaRPr lang="en-US" sz="1900" dirty="0">
              <a:solidFill>
                <a:schemeClr val="tx1"/>
              </a:solidFill>
              <a:latin typeface="Proxima Nova Regular"/>
              <a:ea typeface="ＭＳ Ｐゴシック" charset="0"/>
              <a:cs typeface="Proxima Nova Regular"/>
              <a:sym typeface="Helvetica" charset="0"/>
            </a:endParaRPr>
          </a:p>
        </p:txBody>
      </p:sp>
      <p:sp>
        <p:nvSpPr>
          <p:cNvPr id="12" name="Rectangle 17"/>
          <p:cNvSpPr>
            <a:spLocks/>
          </p:cNvSpPr>
          <p:nvPr/>
        </p:nvSpPr>
        <p:spPr bwMode="auto">
          <a:xfrm>
            <a:off x="483605" y="4353400"/>
            <a:ext cx="3355668" cy="156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90000"/>
              </a:lnSpc>
              <a:spcBef>
                <a:spcPts val="884"/>
              </a:spcBef>
            </a:pPr>
            <a:r>
              <a:rPr lang="en-US" sz="9300" b="1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$</a:t>
            </a:r>
            <a:r>
              <a:rPr lang="en-US" sz="9300" b="1" dirty="0" smtClean="0"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96</a:t>
            </a:r>
            <a:r>
              <a:rPr lang="en-US" sz="9300" b="1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m</a:t>
            </a:r>
            <a:endParaRPr lang="en-US" sz="9300" b="1" dirty="0">
              <a:solidFill>
                <a:schemeClr val="tx1"/>
              </a:solidFill>
              <a:latin typeface="Proxima Nova Regular"/>
              <a:ea typeface="ＭＳ Ｐゴシック" charset="0"/>
              <a:cs typeface="Proxima Nova Regular"/>
              <a:sym typeface="Helvetic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" y="3763998"/>
            <a:ext cx="4248223" cy="326253"/>
          </a:xfrm>
          <a:prstGeom prst="rect">
            <a:avLst/>
          </a:prstGeom>
        </p:spPr>
        <p:txBody>
          <a:bodyPr wrap="square" lIns="57668" tIns="28834" rIns="57668" bIns="28834">
            <a:spAutoFit/>
          </a:bodyPr>
          <a:lstStyle/>
          <a:p>
            <a:pPr>
              <a:lnSpc>
                <a:spcPct val="90000"/>
              </a:lnSpc>
              <a:spcBef>
                <a:spcPts val="884"/>
              </a:spcBef>
            </a:pPr>
            <a:r>
              <a:rPr lang="en-US" sz="1900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2013 bitcoin VC investment:</a:t>
            </a:r>
            <a:endParaRPr lang="en-US" sz="1900" dirty="0">
              <a:solidFill>
                <a:schemeClr val="tx1"/>
              </a:solidFill>
              <a:latin typeface="Proxima Nova Regular"/>
              <a:ea typeface="ＭＳ Ｐゴシック" charset="0"/>
              <a:cs typeface="Proxima Nova Regular"/>
              <a:sym typeface="Helvetica" charset="0"/>
            </a:endParaRPr>
          </a:p>
        </p:txBody>
      </p:sp>
      <p:sp>
        <p:nvSpPr>
          <p:cNvPr id="14" name="Rectangle 14"/>
          <p:cNvSpPr>
            <a:spLocks/>
          </p:cNvSpPr>
          <p:nvPr/>
        </p:nvSpPr>
        <p:spPr bwMode="auto">
          <a:xfrm>
            <a:off x="4991023" y="4353400"/>
            <a:ext cx="3811419" cy="147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90000"/>
              </a:lnSpc>
            </a:pPr>
            <a:r>
              <a:rPr lang="en-US" sz="9300" b="1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+</a:t>
            </a:r>
            <a:r>
              <a:rPr lang="en-US" sz="9300" b="1" dirty="0" smtClean="0"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342</a:t>
            </a:r>
            <a:r>
              <a:rPr lang="en-US" sz="9300" b="1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%</a:t>
            </a:r>
            <a:r>
              <a:rPr lang="en-US" sz="8600" b="1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 </a:t>
            </a:r>
            <a:endParaRPr lang="en-US" sz="8600" b="1" dirty="0">
              <a:solidFill>
                <a:schemeClr val="tx1"/>
              </a:solidFill>
              <a:latin typeface="Proxima Nova Regular"/>
              <a:ea typeface="ＭＳ Ｐゴシック" charset="0"/>
              <a:cs typeface="Proxima Nova Regular"/>
              <a:sym typeface="Helvetic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95777" y="3763998"/>
            <a:ext cx="4248223" cy="589402"/>
          </a:xfrm>
          <a:prstGeom prst="rect">
            <a:avLst/>
          </a:prstGeom>
        </p:spPr>
        <p:txBody>
          <a:bodyPr wrap="square" lIns="57668" tIns="28834" rIns="57668" bIns="28834">
            <a:spAutoFit/>
          </a:bodyPr>
          <a:lstStyle/>
          <a:p>
            <a:pPr>
              <a:lnSpc>
                <a:spcPct val="90000"/>
              </a:lnSpc>
              <a:spcBef>
                <a:spcPts val="884"/>
              </a:spcBef>
            </a:pPr>
            <a:r>
              <a:rPr lang="en-US" sz="1900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Increase in </a:t>
            </a:r>
            <a:r>
              <a:rPr lang="en-US" sz="1900" dirty="0" smtClean="0"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total </a:t>
            </a:r>
            <a:r>
              <a:rPr lang="en-US" sz="1900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to-date VC investment from end of </a:t>
            </a:r>
            <a:r>
              <a:rPr lang="en-US" sz="1900" dirty="0" smtClean="0"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2013</a:t>
            </a:r>
            <a:r>
              <a:rPr lang="en-US" sz="1900" dirty="0" smtClean="0">
                <a:solidFill>
                  <a:schemeClr val="tx1"/>
                </a:solidFill>
                <a:latin typeface="Proxima Nova Regular"/>
                <a:ea typeface="ＭＳ Ｐゴシック" charset="0"/>
                <a:cs typeface="Proxima Nova Regular"/>
                <a:sym typeface="Helvetica" charset="0"/>
              </a:rPr>
              <a:t>:</a:t>
            </a:r>
            <a:endParaRPr lang="en-US" sz="1900" dirty="0">
              <a:solidFill>
                <a:schemeClr val="tx1"/>
              </a:solidFill>
              <a:latin typeface="Proxima Nova Regular"/>
              <a:ea typeface="ＭＳ Ｐゴシック" charset="0"/>
              <a:cs typeface="Proxima Nova Regular"/>
              <a:sym typeface="Helvetica" charset="0"/>
            </a:endParaRPr>
          </a:p>
        </p:txBody>
      </p:sp>
      <p:sp>
        <p:nvSpPr>
          <p:cNvPr id="17" name="Rectangle 15"/>
          <p:cNvSpPr>
            <a:spLocks/>
          </p:cNvSpPr>
          <p:nvPr/>
        </p:nvSpPr>
        <p:spPr bwMode="auto">
          <a:xfrm>
            <a:off x="1442529" y="6095026"/>
            <a:ext cx="62589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1000" dirty="0" smtClean="0">
                <a:latin typeface="Proxima Nova Regular"/>
                <a:cs typeface="Proxima Nova Regular"/>
              </a:rPr>
              <a:t>Source: </a:t>
            </a:r>
            <a:r>
              <a:rPr lang="en-GB" sz="1000" dirty="0" err="1" smtClean="0">
                <a:latin typeface="Proxima Nova Regular"/>
                <a:cs typeface="Proxima Nova Regular"/>
              </a:rPr>
              <a:t>CoinDesk</a:t>
            </a:r>
            <a:r>
              <a:rPr lang="en-GB" sz="1000" dirty="0" smtClean="0">
                <a:latin typeface="Proxima Nova Regular"/>
                <a:cs typeface="Proxima Nova Regular"/>
              </a:rPr>
              <a:t> </a:t>
            </a:r>
            <a:r>
              <a:rPr lang="en-US" sz="1000" dirty="0" smtClean="0">
                <a:latin typeface="Proxima Nova Regular"/>
                <a:ea typeface="ＭＳ Ｐゴシック" charset="0"/>
                <a:cs typeface="Proxima Nova Regular"/>
              </a:rPr>
              <a:t>(</a:t>
            </a:r>
            <a:r>
              <a:rPr lang="en-US" sz="1000" dirty="0" smtClean="0">
                <a:latin typeface="Proxima Nova Regular"/>
                <a:ea typeface="ＭＳ Ｐゴシック" charset="0"/>
                <a:cs typeface="Proxima Nova Regular"/>
                <a:hlinkClick r:id="rId2"/>
              </a:rPr>
              <a:t>www.coindesk.com</a:t>
            </a:r>
            <a:r>
              <a:rPr lang="en-US" sz="1000" dirty="0">
                <a:latin typeface="Proxima Nova Regular"/>
                <a:ea typeface="ＭＳ Ｐゴシック" charset="0"/>
                <a:cs typeface="Proxima Nova Regular"/>
                <a:hlinkClick r:id="rId2"/>
              </a:rPr>
              <a:t>/bitcoin-venture-capital/</a:t>
            </a:r>
            <a:r>
              <a:rPr lang="en-US" sz="1000" dirty="0" smtClean="0">
                <a:latin typeface="Proxima Nova Regular"/>
                <a:ea typeface="ＭＳ Ｐゴシック" charset="0"/>
                <a:cs typeface="Proxima Nova Regular"/>
              </a:rPr>
              <a:t>)</a:t>
            </a:r>
            <a:endParaRPr lang="en-US" sz="1000" dirty="0">
              <a:latin typeface="Proxima Nova Regular"/>
              <a:ea typeface="ＭＳ Ｐゴシック" charset="0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0626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33" y="234870"/>
            <a:ext cx="8415867" cy="1487513"/>
          </a:xfrm>
        </p:spPr>
        <p:txBody>
          <a:bodyPr>
            <a:noAutofit/>
          </a:bodyPr>
          <a:lstStyle/>
          <a:p>
            <a:r>
              <a:rPr lang="en-US" sz="3200" dirty="0" smtClean="0"/>
              <a:t>2014 Bitcoin VC Investment Surpassed Early-Stage Internet Investment</a:t>
            </a:r>
            <a:endParaRPr lang="en-US" sz="3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99465"/>
              </p:ext>
            </p:extLst>
          </p:nvPr>
        </p:nvGraphicFramePr>
        <p:xfrm>
          <a:off x="972019" y="6049576"/>
          <a:ext cx="7199963" cy="317500"/>
        </p:xfrm>
        <a:graphic>
          <a:graphicData uri="http://schemas.openxmlformats.org/drawingml/2006/table">
            <a:tbl>
              <a:tblPr/>
              <a:tblGrid>
                <a:gridCol w="7199963"/>
              </a:tblGrid>
              <a:tr h="128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*Includes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first sequence venture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deals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 but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excludes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late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-stage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1995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I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nternet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investments ($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257.6m).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 For additional disclosure on methodology see 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  <a:hlinkClick r:id="rId2"/>
                        </a:rPr>
                        <a:t>www.coindesk.com/following-money-trends-bitcoin-venture-capital-investment/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Proxima Nova Regular"/>
                        <a:cs typeface="Proxima Nova Regular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362388520"/>
              </p:ext>
            </p:extLst>
          </p:nvPr>
        </p:nvGraphicFramePr>
        <p:xfrm>
          <a:off x="682389" y="1642898"/>
          <a:ext cx="7716363" cy="4406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15"/>
          <p:cNvSpPr>
            <a:spLocks/>
          </p:cNvSpPr>
          <p:nvPr/>
        </p:nvSpPr>
        <p:spPr bwMode="auto">
          <a:xfrm>
            <a:off x="1442529" y="6450986"/>
            <a:ext cx="62589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1000" dirty="0" smtClean="0">
                <a:latin typeface="Proxima Nova Regular"/>
                <a:cs typeface="Proxima Nova Regular"/>
              </a:rPr>
              <a:t>Sources: </a:t>
            </a:r>
            <a:r>
              <a:rPr lang="en-GB" sz="1000" dirty="0" err="1" smtClean="0">
                <a:latin typeface="Proxima Nova Regular"/>
                <a:cs typeface="Proxima Nova Regular"/>
              </a:rPr>
              <a:t>CoinDesk</a:t>
            </a:r>
            <a:r>
              <a:rPr lang="en-GB" sz="1000" dirty="0" smtClean="0">
                <a:latin typeface="Proxima Nova Regular"/>
                <a:cs typeface="Proxima Nova Regular"/>
              </a:rPr>
              <a:t>, </a:t>
            </a:r>
            <a:r>
              <a:rPr lang="en-US" sz="1000" dirty="0" smtClean="0">
                <a:latin typeface="Proxima Nova Regular"/>
                <a:ea typeface="ＭＳ Ｐゴシック" charset="0"/>
                <a:cs typeface="Proxima Nova Regular"/>
                <a:hlinkClick r:id="rId4"/>
              </a:rPr>
              <a:t>PricewaterhouseCoopers</a:t>
            </a:r>
            <a:endParaRPr lang="en-US" sz="1000" dirty="0">
              <a:latin typeface="Proxima Nova Regular"/>
              <a:ea typeface="ＭＳ Ｐゴシック" charset="0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9105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11366"/>
            <a:ext cx="8230763" cy="1465567"/>
          </a:xfrm>
        </p:spPr>
        <p:txBody>
          <a:bodyPr>
            <a:noAutofit/>
          </a:bodyPr>
          <a:lstStyle/>
          <a:p>
            <a:r>
              <a:rPr lang="en-US" sz="3000" dirty="0" smtClean="0"/>
              <a:t>The Bitcoin Startup Ecosystem: </a:t>
            </a:r>
            <a:br>
              <a:rPr lang="en-US" sz="3000" dirty="0" smtClean="0"/>
            </a:br>
            <a:r>
              <a:rPr lang="en-US" sz="3000" dirty="0" smtClean="0"/>
              <a:t>Six Different Bitcoin Company Categories</a:t>
            </a:r>
            <a:endParaRPr lang="en-US" sz="3000" dirty="0"/>
          </a:p>
        </p:txBody>
      </p:sp>
      <p:sp>
        <p:nvSpPr>
          <p:cNvPr id="7" name="Oval 6"/>
          <p:cNvSpPr/>
          <p:nvPr/>
        </p:nvSpPr>
        <p:spPr>
          <a:xfrm>
            <a:off x="2462563" y="1788518"/>
            <a:ext cx="1888090" cy="1777639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" name="Regular Pentagon 7"/>
          <p:cNvSpPr/>
          <p:nvPr/>
        </p:nvSpPr>
        <p:spPr>
          <a:xfrm>
            <a:off x="3532034" y="3010103"/>
            <a:ext cx="2139836" cy="1786802"/>
          </a:xfrm>
          <a:prstGeom prst="pentagon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>
              <a:solidFill>
                <a:srgbClr val="00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000000"/>
                </a:solidFill>
              </a:rPr>
              <a:t>Universal</a:t>
            </a: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endParaRPr lang="en-US" sz="1600" b="1" dirty="0" smtClean="0">
              <a:solidFill>
                <a:srgbClr val="000000"/>
              </a:solidFill>
            </a:endParaRP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endParaRPr lang="en-US" sz="1600" b="1" dirty="0" smtClean="0">
              <a:solidFill>
                <a:srgbClr val="000000"/>
              </a:solidFill>
            </a:endParaRP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endParaRPr lang="en-US" sz="1600" b="1" dirty="0" smtClean="0">
              <a:solidFill>
                <a:srgbClr val="000000"/>
              </a:solidFill>
            </a:endParaRP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799751" y="1763923"/>
            <a:ext cx="1888090" cy="1777639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927141" y="3708771"/>
            <a:ext cx="1888090" cy="1777639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391276" y="3708771"/>
            <a:ext cx="1888090" cy="1777639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655951" y="4943926"/>
            <a:ext cx="1888090" cy="1777639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 smtClean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68" y="3628584"/>
            <a:ext cx="913065" cy="2592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98" y="2209601"/>
            <a:ext cx="8991" cy="91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98" y="2209601"/>
            <a:ext cx="8991" cy="91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795" y="1924820"/>
            <a:ext cx="839785" cy="244533"/>
          </a:xfrm>
          <a:prstGeom prst="rect">
            <a:avLst/>
          </a:prstGeom>
        </p:spPr>
      </p:pic>
      <p:pic>
        <p:nvPicPr>
          <p:cNvPr id="20" name="Picture 19" descr="banner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26"/>
          <a:stretch/>
        </p:blipFill>
        <p:spPr>
          <a:xfrm>
            <a:off x="2705918" y="3067036"/>
            <a:ext cx="1306679" cy="305903"/>
          </a:xfrm>
          <a:prstGeom prst="rect">
            <a:avLst/>
          </a:prstGeom>
        </p:spPr>
      </p:pic>
      <p:pic>
        <p:nvPicPr>
          <p:cNvPr id="21" name="Picture 20" descr="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67" y="2866970"/>
            <a:ext cx="1246739" cy="249417"/>
          </a:xfrm>
          <a:prstGeom prst="rect">
            <a:avLst/>
          </a:prstGeom>
        </p:spPr>
      </p:pic>
      <p:pic>
        <p:nvPicPr>
          <p:cNvPr id="23" name="Picture 5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75" y="1936325"/>
            <a:ext cx="622602" cy="28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9639" y="2882421"/>
            <a:ext cx="700413" cy="111535"/>
          </a:xfrm>
          <a:prstGeom prst="rect">
            <a:avLst/>
          </a:prstGeom>
        </p:spPr>
      </p:pic>
      <p:pic>
        <p:nvPicPr>
          <p:cNvPr id="25" name="Picture 22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33" y="2038049"/>
            <a:ext cx="499821" cy="19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Screen Shot 2014-04-23 at 18.03.5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33" y="2522000"/>
            <a:ext cx="827163" cy="268730"/>
          </a:xfrm>
          <a:prstGeom prst="rect">
            <a:avLst/>
          </a:prstGeom>
        </p:spPr>
      </p:pic>
      <p:pic>
        <p:nvPicPr>
          <p:cNvPr id="27" name="Picture 26" descr="Screen Shot 2014-04-23 at 18.04.3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41" y="3116296"/>
            <a:ext cx="887213" cy="251167"/>
          </a:xfrm>
          <a:prstGeom prst="rect">
            <a:avLst/>
          </a:prstGeom>
        </p:spPr>
      </p:pic>
      <p:pic>
        <p:nvPicPr>
          <p:cNvPr id="28" name="Picture 27" descr="Screen Shot 2014-04-23 at 18.05.08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93" y="2221059"/>
            <a:ext cx="713277" cy="242312"/>
          </a:xfrm>
          <a:prstGeom prst="rect">
            <a:avLst/>
          </a:prstGeom>
        </p:spPr>
      </p:pic>
      <p:pic>
        <p:nvPicPr>
          <p:cNvPr id="29" name="Picture 28" descr="Buttercoin 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52" y="4055080"/>
            <a:ext cx="441502" cy="35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9652" y="4509486"/>
            <a:ext cx="1139741" cy="27913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60543" y="5213051"/>
            <a:ext cx="939208" cy="218537"/>
          </a:xfrm>
          <a:prstGeom prst="rect">
            <a:avLst/>
          </a:prstGeom>
        </p:spPr>
      </p:pic>
      <p:pic>
        <p:nvPicPr>
          <p:cNvPr id="32" name="Picture 31" descr="rcTop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69" y="4048585"/>
            <a:ext cx="431563" cy="439828"/>
          </a:xfrm>
          <a:prstGeom prst="rect">
            <a:avLst/>
          </a:prstGeom>
        </p:spPr>
      </p:pic>
      <p:pic>
        <p:nvPicPr>
          <p:cNvPr id="33" name="Picture 32" descr="Screen Shot 2014-04-23 at 18.33.36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59" y="6114215"/>
            <a:ext cx="1081906" cy="258739"/>
          </a:xfrm>
          <a:prstGeom prst="rect">
            <a:avLst/>
          </a:prstGeom>
        </p:spPr>
      </p:pic>
      <p:pic>
        <p:nvPicPr>
          <p:cNvPr id="34" name="Picture 56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64" y="5431588"/>
            <a:ext cx="808370" cy="21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171" y="5431588"/>
            <a:ext cx="1039193" cy="32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7" descr="Screen Shot 2014-04-23 at 12.49.02.png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2" t="18618" r="11793" b="19675"/>
          <a:stretch/>
        </p:blipFill>
        <p:spPr>
          <a:xfrm>
            <a:off x="2428013" y="3935574"/>
            <a:ext cx="843285" cy="311545"/>
          </a:xfrm>
          <a:prstGeom prst="rect">
            <a:avLst/>
          </a:prstGeom>
        </p:spPr>
      </p:pic>
      <p:pic>
        <p:nvPicPr>
          <p:cNvPr id="39" name="Picture 38" descr="Screen Shot 2014-04-23 at 12.50.02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72" y="5036060"/>
            <a:ext cx="962027" cy="277597"/>
          </a:xfrm>
          <a:prstGeom prst="rect">
            <a:avLst/>
          </a:prstGeom>
        </p:spPr>
      </p:pic>
      <p:pic>
        <p:nvPicPr>
          <p:cNvPr id="40" name="Picture 39" descr="bips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15" y="4429680"/>
            <a:ext cx="688189" cy="430665"/>
          </a:xfrm>
          <a:prstGeom prst="rect">
            <a:avLst/>
          </a:prstGeom>
        </p:spPr>
      </p:pic>
      <p:pic>
        <p:nvPicPr>
          <p:cNvPr id="41" name="Picture 40" descr="Screen Shot 2014-04-24 at 11.13.39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36" y="4527439"/>
            <a:ext cx="966522" cy="25884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75360" y="3926411"/>
            <a:ext cx="368627" cy="375687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536089" y="4315826"/>
            <a:ext cx="1239443" cy="52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/>
                <a:cs typeface="Helvetica"/>
              </a:rPr>
              <a:t>Payment Processing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00364" y="2473062"/>
            <a:ext cx="816169" cy="306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/>
                <a:cs typeface="Helvetica"/>
              </a:rPr>
              <a:t>Wallets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71186" y="5915079"/>
            <a:ext cx="764452" cy="306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/>
                <a:cs typeface="Helvetica"/>
              </a:rPr>
              <a:t>Mining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432303" y="4304236"/>
            <a:ext cx="1062743" cy="52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/>
                <a:cs typeface="Helvetica"/>
              </a:rPr>
              <a:t>Financial Services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17520" y="2397330"/>
            <a:ext cx="1152376" cy="306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Helvetica"/>
                <a:cs typeface="Helvetica"/>
              </a:rPr>
              <a:t>Exchanges</a:t>
            </a:r>
            <a:endParaRPr lang="en-US" sz="1400" b="1" dirty="0">
              <a:latin typeface="Helvetica"/>
              <a:cs typeface="Helvetica"/>
            </a:endParaRPr>
          </a:p>
        </p:txBody>
      </p:sp>
      <p:pic>
        <p:nvPicPr>
          <p:cNvPr id="53" name="Picture 52" descr="Circle-Internet-Logo.jp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41" y="3939018"/>
            <a:ext cx="1138193" cy="341458"/>
          </a:xfrm>
          <a:prstGeom prst="rect">
            <a:avLst/>
          </a:prstGeom>
        </p:spPr>
      </p:pic>
      <p:pic>
        <p:nvPicPr>
          <p:cNvPr id="54" name="Picture 53" descr="Screen Shot 2014-04-23 at 11.28.04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02" y="4316404"/>
            <a:ext cx="939208" cy="348848"/>
          </a:xfrm>
          <a:prstGeom prst="rect">
            <a:avLst/>
          </a:prstGeom>
        </p:spPr>
      </p:pic>
      <p:pic>
        <p:nvPicPr>
          <p:cNvPr id="55" name="Picture 54" descr="Screen Shot 2014-07-07 at 09.56.16.png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06" y="2329998"/>
            <a:ext cx="439914" cy="434107"/>
          </a:xfrm>
          <a:prstGeom prst="rect">
            <a:avLst/>
          </a:prstGeom>
        </p:spPr>
      </p:pic>
      <p:pic>
        <p:nvPicPr>
          <p:cNvPr id="56" name="Picture 55" descr="Screen Shot 2014-07-07 at 09.59.39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37" y="2206931"/>
            <a:ext cx="558430" cy="332548"/>
          </a:xfrm>
          <a:prstGeom prst="rect">
            <a:avLst/>
          </a:prstGeom>
          <a:noFill/>
        </p:spPr>
      </p:pic>
      <p:pic>
        <p:nvPicPr>
          <p:cNvPr id="57" name="Picture 56" descr="Screen Shot 2014-07-07 at 10.02.22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55" y="4915729"/>
            <a:ext cx="744846" cy="258347"/>
          </a:xfrm>
          <a:prstGeom prst="rect">
            <a:avLst/>
          </a:prstGeom>
        </p:spPr>
      </p:pic>
      <p:pic>
        <p:nvPicPr>
          <p:cNvPr id="3" name="Picture 2" descr="Screen Shot 2014-07-08 at 13.44.32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87" y="4933390"/>
            <a:ext cx="778778" cy="312902"/>
          </a:xfrm>
          <a:prstGeom prst="rect">
            <a:avLst/>
          </a:prstGeom>
        </p:spPr>
      </p:pic>
      <p:pic>
        <p:nvPicPr>
          <p:cNvPr id="13" name="Picture 12" descr="Huobi.png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96"/>
          <a:stretch/>
        </p:blipFill>
        <p:spPr>
          <a:xfrm>
            <a:off x="5743185" y="2797617"/>
            <a:ext cx="810015" cy="196339"/>
          </a:xfrm>
          <a:prstGeom prst="rect">
            <a:avLst/>
          </a:prstGeom>
        </p:spPr>
      </p:pic>
      <p:pic>
        <p:nvPicPr>
          <p:cNvPr id="15" name="Picture 14" descr="LakeBTC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55" y="2578547"/>
            <a:ext cx="988786" cy="124847"/>
          </a:xfrm>
          <a:prstGeom prst="rect">
            <a:avLst/>
          </a:prstGeom>
        </p:spPr>
      </p:pic>
      <p:pic>
        <p:nvPicPr>
          <p:cNvPr id="22" name="Picture 21" descr="Screen Shot 2014-10-06 at 09.09.21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90" y="3578354"/>
            <a:ext cx="553560" cy="276780"/>
          </a:xfrm>
          <a:prstGeom prst="rect">
            <a:avLst/>
          </a:prstGeom>
        </p:spPr>
      </p:pic>
      <p:pic>
        <p:nvPicPr>
          <p:cNvPr id="58" name="Picture 57" descr="Screen Shot 2015-01-05 at 21.08.15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95" y="2168710"/>
            <a:ext cx="1075429" cy="303709"/>
          </a:xfrm>
          <a:prstGeom prst="rect">
            <a:avLst/>
          </a:prstGeom>
        </p:spPr>
      </p:pic>
      <p:pic>
        <p:nvPicPr>
          <p:cNvPr id="6" name="Picture 5" descr="Screen Shot 2015-01-05 at 21.37.29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71" y="2522000"/>
            <a:ext cx="1193019" cy="315298"/>
          </a:xfrm>
          <a:prstGeom prst="rect">
            <a:avLst/>
          </a:prstGeom>
        </p:spPr>
      </p:pic>
      <p:pic>
        <p:nvPicPr>
          <p:cNvPr id="19" name="Picture 18" descr="Bitmain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32" y="5794947"/>
            <a:ext cx="1100629" cy="2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1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 txBox="1">
            <a:spLocks/>
          </p:cNvSpPr>
          <p:nvPr/>
        </p:nvSpPr>
        <p:spPr>
          <a:xfrm>
            <a:off x="1978469" y="5342548"/>
            <a:ext cx="5434428" cy="276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                 Total merchants                           Forecasted merchants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11" y="303634"/>
            <a:ext cx="9017000" cy="10723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140,000 Bitcoin-Accepting Merchants </a:t>
            </a:r>
            <a:br>
              <a:rPr lang="en-US" sz="3200" dirty="0" smtClean="0"/>
            </a:br>
            <a:r>
              <a:rPr lang="en-US" sz="3200" dirty="0" smtClean="0"/>
              <a:t>Forecast by End of 2015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978469" y="5462110"/>
            <a:ext cx="798653" cy="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82377" y="5492442"/>
            <a:ext cx="689156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/>
          <p:cNvSpPr txBox="1">
            <a:spLocks/>
          </p:cNvSpPr>
          <p:nvPr/>
        </p:nvSpPr>
        <p:spPr>
          <a:xfrm>
            <a:off x="2567680" y="1841775"/>
            <a:ext cx="5052320" cy="276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Proxima Nova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631825" y="5775764"/>
            <a:ext cx="7880351" cy="53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017" tIns="24017" rIns="24017" bIns="24017"/>
          <a:lstStyle/>
          <a:p>
            <a:pPr algn="ctr"/>
            <a:r>
              <a:rPr lang="en-US" sz="1000" dirty="0">
                <a:latin typeface="Proxima Nova Regular"/>
                <a:cs typeface="Proxima Nova Regular"/>
              </a:rPr>
              <a:t>Sources and notes: total current merchants based on data from </a:t>
            </a:r>
            <a:r>
              <a:rPr lang="en-US" sz="1000" dirty="0" err="1">
                <a:latin typeface="Proxima Nova Regular"/>
                <a:cs typeface="Proxima Nova Regular"/>
                <a:hlinkClick r:id="rId2"/>
              </a:rPr>
              <a:t>Coinbase</a:t>
            </a:r>
            <a:r>
              <a:rPr lang="en-US" sz="1000" dirty="0">
                <a:latin typeface="Proxima Nova Regular"/>
                <a:cs typeface="Proxima Nova Regular"/>
              </a:rPr>
              <a:t> and </a:t>
            </a:r>
            <a:r>
              <a:rPr lang="en-US" sz="1000" dirty="0" err="1">
                <a:latin typeface="Proxima Nova Regular"/>
                <a:cs typeface="Proxima Nova Regular"/>
                <a:hlinkClick r:id="rId3"/>
              </a:rPr>
              <a:t>BitPay</a:t>
            </a:r>
            <a:r>
              <a:rPr lang="en-US" sz="1000" dirty="0">
                <a:latin typeface="Proxima Nova Regular"/>
                <a:cs typeface="Proxima Nova Regular"/>
              </a:rPr>
              <a:t>. Historical </a:t>
            </a:r>
            <a:r>
              <a:rPr lang="en-US" sz="1000" dirty="0" err="1">
                <a:latin typeface="Proxima Nova Regular"/>
                <a:cs typeface="Proxima Nova Regular"/>
              </a:rPr>
              <a:t>Coinbase</a:t>
            </a:r>
            <a:r>
              <a:rPr lang="en-US" sz="1000" dirty="0">
                <a:latin typeface="Proxima Nova Regular"/>
                <a:cs typeface="Proxima Nova Regular"/>
              </a:rPr>
              <a:t> data provided </a:t>
            </a:r>
            <a:r>
              <a:rPr lang="en-US" sz="1000" dirty="0" smtClean="0">
                <a:latin typeface="Proxima Nova Regular"/>
                <a:cs typeface="Proxima Nova Regular"/>
              </a:rPr>
              <a:t>by </a:t>
            </a:r>
            <a:r>
              <a:rPr lang="en-US" sz="1000" dirty="0" smtClean="0">
                <a:latin typeface="Proxima Nova Regular"/>
                <a:cs typeface="Proxima Nova Regular"/>
                <a:hlinkClick r:id="rId4"/>
              </a:rPr>
              <a:t>BitcoinPulse</a:t>
            </a:r>
            <a:r>
              <a:rPr lang="en-US" sz="1000" dirty="0" smtClean="0">
                <a:latin typeface="Proxima Nova Regular"/>
                <a:cs typeface="Proxima Nova Regular"/>
              </a:rPr>
              <a:t>. </a:t>
            </a:r>
            <a:r>
              <a:rPr lang="en-US" sz="1000" dirty="0" err="1">
                <a:latin typeface="Proxima Nova Regular"/>
                <a:cs typeface="Proxima Nova Regular"/>
              </a:rPr>
              <a:t>BitPay</a:t>
            </a:r>
            <a:r>
              <a:rPr lang="en-US" sz="1000" dirty="0">
                <a:latin typeface="Proxima Nova Regular"/>
                <a:cs typeface="Proxima Nova Regular"/>
              </a:rPr>
              <a:t> historical data between new merchant press release announcements of 10,000 (</a:t>
            </a:r>
            <a:r>
              <a:rPr lang="en-US" sz="1000" dirty="0" smtClean="0">
                <a:latin typeface="Proxima Nova Regular"/>
                <a:cs typeface="Proxima Nova Regular"/>
              </a:rPr>
              <a:t>16</a:t>
            </a:r>
            <a:r>
              <a:rPr lang="en-US" sz="1000" baseline="30000" dirty="0" smtClean="0">
                <a:latin typeface="Proxima Nova Regular"/>
                <a:cs typeface="Proxima Nova Regular"/>
              </a:rPr>
              <a:t>th</a:t>
            </a:r>
            <a:r>
              <a:rPr lang="en-US" sz="1000" dirty="0" smtClean="0">
                <a:latin typeface="Proxima Nova Regular"/>
                <a:cs typeface="Proxima Nova Regular"/>
              </a:rPr>
              <a:t> Sep </a:t>
            </a:r>
            <a:r>
              <a:rPr lang="en-US" sz="1000" dirty="0">
                <a:latin typeface="Proxima Nova Regular"/>
                <a:cs typeface="Proxima Nova Regular"/>
              </a:rPr>
              <a:t>2013), 20,000 (</a:t>
            </a:r>
            <a:r>
              <a:rPr lang="en-US" sz="1000" dirty="0" smtClean="0">
                <a:latin typeface="Proxima Nova Regular"/>
                <a:cs typeface="Proxima Nova Regular"/>
              </a:rPr>
              <a:t>13</a:t>
            </a:r>
            <a:r>
              <a:rPr lang="en-US" sz="1000" baseline="30000" dirty="0" smtClean="0">
                <a:latin typeface="Proxima Nova Regular"/>
                <a:cs typeface="Proxima Nova Regular"/>
              </a:rPr>
              <a:t>th</a:t>
            </a:r>
            <a:r>
              <a:rPr lang="en-US" sz="1000" dirty="0" smtClean="0">
                <a:latin typeface="Proxima Nova Regular"/>
                <a:cs typeface="Proxima Nova Regular"/>
              </a:rPr>
              <a:t> Jan </a:t>
            </a:r>
            <a:r>
              <a:rPr lang="en-US" sz="1000" dirty="0">
                <a:latin typeface="Proxima Nova Regular"/>
                <a:cs typeface="Proxima Nova Regular"/>
              </a:rPr>
              <a:t>2014) and 30,000 (</a:t>
            </a:r>
            <a:r>
              <a:rPr lang="en-US" sz="1000" dirty="0" smtClean="0">
                <a:latin typeface="Proxima Nova Regular"/>
                <a:cs typeface="Proxima Nova Regular"/>
              </a:rPr>
              <a:t>28</a:t>
            </a:r>
            <a:r>
              <a:rPr lang="en-US" sz="1000" baseline="30000" dirty="0" smtClean="0">
                <a:latin typeface="Proxima Nova Regular"/>
                <a:cs typeface="Proxima Nova Regular"/>
              </a:rPr>
              <a:t>th</a:t>
            </a:r>
            <a:r>
              <a:rPr lang="en-US" sz="1000" dirty="0" smtClean="0">
                <a:latin typeface="Proxima Nova Regular"/>
                <a:cs typeface="Proxima Nova Regular"/>
              </a:rPr>
              <a:t> May </a:t>
            </a:r>
            <a:r>
              <a:rPr lang="en-US" sz="1000" dirty="0">
                <a:latin typeface="Proxima Nova Regular"/>
                <a:cs typeface="Proxima Nova Regular"/>
              </a:rPr>
              <a:t>2014), respectively, </a:t>
            </a:r>
            <a:r>
              <a:rPr lang="en-US" sz="1000" dirty="0" smtClean="0">
                <a:latin typeface="Proxima Nova Regular"/>
                <a:cs typeface="Proxima Nova Regular"/>
              </a:rPr>
              <a:t>calculated </a:t>
            </a:r>
            <a:r>
              <a:rPr lang="en-US" sz="1000" dirty="0">
                <a:latin typeface="Proxima Nova Regular"/>
                <a:cs typeface="Proxima Nova Regular"/>
              </a:rPr>
              <a:t>using linear interpolation.</a:t>
            </a:r>
          </a:p>
        </p:txBody>
      </p:sp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1441927186"/>
              </p:ext>
            </p:extLst>
          </p:nvPr>
        </p:nvGraphicFramePr>
        <p:xfrm>
          <a:off x="1204912" y="1552575"/>
          <a:ext cx="6734175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9953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588" y="313160"/>
            <a:ext cx="8349212" cy="1465619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Companies Representing &gt;$180 Billion in Annual Revenue Now Accept Bitcoin</a:t>
            </a:r>
            <a:endParaRPr lang="en-US" sz="3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166998"/>
              </p:ext>
            </p:extLst>
          </p:nvPr>
        </p:nvGraphicFramePr>
        <p:xfrm>
          <a:off x="1382565" y="1957085"/>
          <a:ext cx="6318906" cy="287020"/>
        </p:xfrm>
        <a:graphic>
          <a:graphicData uri="http://schemas.openxmlformats.org/drawingml/2006/table">
            <a:tbl>
              <a:tblPr/>
              <a:tblGrid>
                <a:gridCol w="6318906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Top 10 Largest Bitcoin-Accepting Retailers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Proxima Nova Regular"/>
                        <a:cs typeface="Proxima Nova Regular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437576"/>
              </p:ext>
            </p:extLst>
          </p:nvPr>
        </p:nvGraphicFramePr>
        <p:xfrm>
          <a:off x="582840" y="5530246"/>
          <a:ext cx="7978321" cy="621251"/>
        </p:xfrm>
        <a:graphic>
          <a:graphicData uri="http://schemas.openxmlformats.org/drawingml/2006/table">
            <a:tbl>
              <a:tblPr/>
              <a:tblGrid>
                <a:gridCol w="7978321"/>
              </a:tblGrid>
              <a:tr h="621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*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Monprix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is a private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company;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most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recent revenue data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is from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2005.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TigerDirect</a:t>
                      </a:r>
                      <a:r>
                        <a:rPr 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 estimate provided by parent company investor relations.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Proxima Nova Regular"/>
                          <a:cs typeface="Proxima Nova Regular"/>
                        </a:rPr>
                        <a:t>Other divisions that are part of a larger parent organization, but do not break out individual divisional revenues, are excluded.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Proxima Nova Regular"/>
                        <a:cs typeface="Proxima Nova Regular"/>
                      </a:endParaRPr>
                    </a:p>
                  </a:txBody>
                  <a:tcPr marL="9801" marR="9801" marT="980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383665"/>
              </p:ext>
            </p:extLst>
          </p:nvPr>
        </p:nvGraphicFramePr>
        <p:xfrm>
          <a:off x="1365337" y="2361815"/>
          <a:ext cx="6150655" cy="3074146"/>
        </p:xfrm>
        <a:graphic>
          <a:graphicData uri="http://schemas.openxmlformats.org/drawingml/2006/table">
            <a:tbl>
              <a:tblPr/>
              <a:tblGrid>
                <a:gridCol w="1274239"/>
                <a:gridCol w="2425956"/>
                <a:gridCol w="2450460"/>
              </a:tblGrid>
              <a:tr h="287131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1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Rank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Company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1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Annual Revenue </a:t>
                      </a:r>
                      <a:r>
                        <a:rPr lang="de-DE" sz="1600" b="1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($bn)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3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Microsoft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86.8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363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Dell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56.9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3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Dish Network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13.9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3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Expedia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5.0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3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Intuit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4.5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3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Monprix*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4.3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3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Time Inc</a:t>
                      </a:r>
                      <a:r>
                        <a:rPr lang="de-DE" sz="1600" b="0" i="0" u="none" strike="noStrike" dirty="0" smtClean="0">
                          <a:solidFill>
                            <a:srgbClr val="000000"/>
                          </a:solidFill>
                          <a:latin typeface="Proxima Nova"/>
                        </a:rPr>
                        <a:t>.**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3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NewEgg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3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Overstock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3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TigerDirect*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1.0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372">
                <a:tc>
                  <a:txBody>
                    <a:bodyPr/>
                    <a:lstStyle/>
                    <a:p>
                      <a:pPr algn="l" fontAlgn="b"/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Proxima Nov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600" b="1" i="0" u="none" strike="noStrike">
                          <a:solidFill>
                            <a:srgbClr val="000000"/>
                          </a:solidFill>
                          <a:latin typeface="Proxima Nova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latin typeface="Proxima Nova"/>
                        </a:rPr>
                        <a:t>$179.9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189453" y="6151497"/>
            <a:ext cx="2460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900" dirty="0" smtClean="0">
                <a:latin typeface="Proxima Nova"/>
              </a:rPr>
              <a:t>**The revenue is Time Inc. FY 2013 revenue</a:t>
            </a:r>
            <a:endParaRPr lang="zh-CN" altLang="en-US" sz="900" dirty="0">
              <a:latin typeface="Proxima Nova"/>
            </a:endParaRPr>
          </a:p>
        </p:txBody>
      </p:sp>
      <p:sp>
        <p:nvSpPr>
          <p:cNvPr id="9" name="Rectangle 15"/>
          <p:cNvSpPr>
            <a:spLocks/>
          </p:cNvSpPr>
          <p:nvPr/>
        </p:nvSpPr>
        <p:spPr bwMode="auto">
          <a:xfrm>
            <a:off x="1442529" y="6401605"/>
            <a:ext cx="62589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1000" dirty="0" smtClean="0">
                <a:latin typeface="Proxima Nova Regular"/>
                <a:cs typeface="Proxima Nova Regular"/>
              </a:rPr>
              <a:t>Sources: CoinDesk, Coinbase, BitPay, companies’ annual reports</a:t>
            </a:r>
            <a:endParaRPr lang="en-GB" sz="1000" dirty="0">
              <a:latin typeface="Proxima Nova Regular"/>
              <a:cs typeface="Proxima Nova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3012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283</TotalTime>
  <Words>1299</Words>
  <Application>Microsoft Macintosh PowerPoint</Application>
  <PresentationFormat>On-screen Show (4:3)</PresentationFormat>
  <Paragraphs>460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Perception</vt:lpstr>
      <vt:lpstr>Learn about Bitcoin</vt:lpstr>
      <vt:lpstr>Current status of Bitcoin 2015</vt:lpstr>
      <vt:lpstr>Key Bitcoin Adoption Metrics</vt:lpstr>
      <vt:lpstr>Total Exchange Trading Volume  Increased by Over 50%</vt:lpstr>
      <vt:lpstr>2014 Bitcoin Venture Capital Investment</vt:lpstr>
      <vt:lpstr>2014 Bitcoin VC Investment Surpassed Early-Stage Internet Investment</vt:lpstr>
      <vt:lpstr>The Bitcoin Startup Ecosystem:  Six Different Bitcoin Company Categories</vt:lpstr>
      <vt:lpstr>140,000 Bitcoin-Accepting Merchants  Forecast by End of 2015</vt:lpstr>
      <vt:lpstr>Companies Representing &gt;$180 Billion in Annual Revenue Now Accept Bitcoin</vt:lpstr>
      <vt:lpstr>Approximately 12 Million Bitcoin Wallets Forecast by End of 2015</vt:lpstr>
      <vt:lpstr>Daily Bitcoin Transactions Passed  100,000 for the First Time in Q4</vt:lpstr>
      <vt:lpstr>Approximately 750 Bitcoin ATMs Forecast by End of 2015</vt:lpstr>
      <vt:lpstr>How Bitcoin Works?</vt:lpstr>
      <vt:lpstr>Bitcoin Transaction</vt:lpstr>
      <vt:lpstr>Bitcoin Overview</vt:lpstr>
      <vt:lpstr>Private and public keys</vt:lpstr>
      <vt:lpstr>Multi-Signature Wallet</vt:lpstr>
      <vt:lpstr>Private Key Management</vt:lpstr>
      <vt:lpstr>Blockchain</vt:lpstr>
      <vt:lpstr>The Genesis Block</vt:lpstr>
      <vt:lpstr>Finger Print of all Transactions</vt:lpstr>
      <vt:lpstr>PowerPoint Presentation</vt:lpstr>
      <vt:lpstr>PowerPoint Presentation</vt:lpstr>
      <vt:lpstr>Mining</vt:lpstr>
      <vt:lpstr>Mining and the Hashing Race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in Bitcoin</dc:title>
  <dc:creator>Jeffrey Song</dc:creator>
  <cp:lastModifiedBy>Jeffrey Song</cp:lastModifiedBy>
  <cp:revision>42</cp:revision>
  <dcterms:created xsi:type="dcterms:W3CDTF">2015-01-31T05:38:56Z</dcterms:created>
  <dcterms:modified xsi:type="dcterms:W3CDTF">2015-02-27T08:24:24Z</dcterms:modified>
</cp:coreProperties>
</file>